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38"/>
  </p:notesMasterIdLst>
  <p:sldIdLst>
    <p:sldId id="295"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85" r:id="rId22"/>
    <p:sldId id="277" r:id="rId23"/>
    <p:sldId id="284" r:id="rId24"/>
    <p:sldId id="278" r:id="rId25"/>
    <p:sldId id="279" r:id="rId26"/>
    <p:sldId id="280" r:id="rId27"/>
    <p:sldId id="292" r:id="rId28"/>
    <p:sldId id="281" r:id="rId29"/>
    <p:sldId id="290" r:id="rId30"/>
    <p:sldId id="291" r:id="rId31"/>
    <p:sldId id="282" r:id="rId32"/>
    <p:sldId id="286" r:id="rId33"/>
    <p:sldId id="287" r:id="rId34"/>
    <p:sldId id="288" r:id="rId35"/>
    <p:sldId id="289" r:id="rId36"/>
    <p:sldId id="28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726"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D5965B-B67B-41BF-88BC-70939E8F30D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4DA4970-7C3B-4243-8EB8-356C9786552E}">
      <dgm:prSet custT="1"/>
      <dgm:spPr/>
      <dgm:t>
        <a:bodyPr/>
        <a:lstStyle/>
        <a:p>
          <a:pPr algn="just" rtl="0"/>
          <a:r>
            <a:rPr lang="en-US" sz="2000" u="sng" dirty="0" smtClean="0">
              <a:latin typeface="Times New Roman" pitchFamily="18" charset="0"/>
              <a:cs typeface="Times New Roman" pitchFamily="18" charset="0"/>
            </a:rPr>
            <a:t>RESULT</a:t>
          </a:r>
          <a:r>
            <a:rPr lang="en-US" sz="2000" dirty="0" smtClean="0">
              <a:latin typeface="Times New Roman" pitchFamily="18" charset="0"/>
              <a:cs typeface="Times New Roman" pitchFamily="18" charset="0"/>
            </a:rPr>
            <a:t> : Since the variance of the three crop combination (151.8) is the maximum positive deviation, so the district has designated with the three crop combination region, like paddy, maize and wheat .</a:t>
          </a:r>
          <a:endParaRPr lang="en-US" sz="2000" dirty="0">
            <a:latin typeface="Times New Roman" pitchFamily="18" charset="0"/>
            <a:cs typeface="Times New Roman" pitchFamily="18" charset="0"/>
          </a:endParaRPr>
        </a:p>
      </dgm:t>
    </dgm:pt>
    <dgm:pt modelId="{1E555443-234F-484A-8120-8877A2F0CF61}" type="parTrans" cxnId="{DD480974-1A7B-4F9C-A727-6B23C75CAF7B}">
      <dgm:prSet/>
      <dgm:spPr/>
      <dgm:t>
        <a:bodyPr/>
        <a:lstStyle/>
        <a:p>
          <a:endParaRPr lang="en-US"/>
        </a:p>
      </dgm:t>
    </dgm:pt>
    <dgm:pt modelId="{A3EFA1ED-8402-4584-B033-A8946C7F92DF}" type="sibTrans" cxnId="{DD480974-1A7B-4F9C-A727-6B23C75CAF7B}">
      <dgm:prSet/>
      <dgm:spPr/>
      <dgm:t>
        <a:bodyPr/>
        <a:lstStyle/>
        <a:p>
          <a:endParaRPr lang="en-US"/>
        </a:p>
      </dgm:t>
    </dgm:pt>
    <dgm:pt modelId="{4EAC1953-B13F-4CB3-8097-0DA5E97A5F3C}" type="pres">
      <dgm:prSet presAssocID="{2BD5965B-B67B-41BF-88BC-70939E8F30D8}" presName="linear" presStyleCnt="0">
        <dgm:presLayoutVars>
          <dgm:animLvl val="lvl"/>
          <dgm:resizeHandles val="exact"/>
        </dgm:presLayoutVars>
      </dgm:prSet>
      <dgm:spPr/>
      <dgm:t>
        <a:bodyPr/>
        <a:lstStyle/>
        <a:p>
          <a:endParaRPr lang="en-US"/>
        </a:p>
      </dgm:t>
    </dgm:pt>
    <dgm:pt modelId="{F1F583AA-4476-4477-9244-0D66EE90AC7F}" type="pres">
      <dgm:prSet presAssocID="{24DA4970-7C3B-4243-8EB8-356C9786552E}" presName="parentText" presStyleLbl="node1" presStyleIdx="0" presStyleCnt="1">
        <dgm:presLayoutVars>
          <dgm:chMax val="0"/>
          <dgm:bulletEnabled val="1"/>
        </dgm:presLayoutVars>
      </dgm:prSet>
      <dgm:spPr/>
      <dgm:t>
        <a:bodyPr/>
        <a:lstStyle/>
        <a:p>
          <a:endParaRPr lang="en-US"/>
        </a:p>
      </dgm:t>
    </dgm:pt>
  </dgm:ptLst>
  <dgm:cxnLst>
    <dgm:cxn modelId="{3966DA39-28E1-4D52-92C9-DDC501A8E069}" type="presOf" srcId="{2BD5965B-B67B-41BF-88BC-70939E8F30D8}" destId="{4EAC1953-B13F-4CB3-8097-0DA5E97A5F3C}" srcOrd="0" destOrd="0" presId="urn:microsoft.com/office/officeart/2005/8/layout/vList2"/>
    <dgm:cxn modelId="{DD480974-1A7B-4F9C-A727-6B23C75CAF7B}" srcId="{2BD5965B-B67B-41BF-88BC-70939E8F30D8}" destId="{24DA4970-7C3B-4243-8EB8-356C9786552E}" srcOrd="0" destOrd="0" parTransId="{1E555443-234F-484A-8120-8877A2F0CF61}" sibTransId="{A3EFA1ED-8402-4584-B033-A8946C7F92DF}"/>
    <dgm:cxn modelId="{3FDCA4C6-D11F-4A56-9027-B8BA0776AA28}" type="presOf" srcId="{24DA4970-7C3B-4243-8EB8-356C9786552E}" destId="{F1F583AA-4476-4477-9244-0D66EE90AC7F}" srcOrd="0" destOrd="0" presId="urn:microsoft.com/office/officeart/2005/8/layout/vList2"/>
    <dgm:cxn modelId="{62013D70-0858-4C34-B85B-C92BB68FE28B}" type="presParOf" srcId="{4EAC1953-B13F-4CB3-8097-0DA5E97A5F3C}" destId="{F1F583AA-4476-4477-9244-0D66EE90AC7F}"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F583AA-4476-4477-9244-0D66EE90AC7F}">
      <dsp:nvSpPr>
        <dsp:cNvPr id="0" name=""/>
        <dsp:cNvSpPr/>
      </dsp:nvSpPr>
      <dsp:spPr>
        <a:xfrm>
          <a:off x="0" y="668872"/>
          <a:ext cx="91440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u="sng" kern="1200" dirty="0" smtClean="0">
              <a:latin typeface="Times New Roman" pitchFamily="18" charset="0"/>
              <a:cs typeface="Times New Roman" pitchFamily="18" charset="0"/>
            </a:rPr>
            <a:t>RESULT</a:t>
          </a:r>
          <a:r>
            <a:rPr lang="en-US" sz="2000" kern="1200" dirty="0" smtClean="0">
              <a:latin typeface="Times New Roman" pitchFamily="18" charset="0"/>
              <a:cs typeface="Times New Roman" pitchFamily="18" charset="0"/>
            </a:rPr>
            <a:t> : Since the variance of the three crop combination (151.8) is the maximum positive deviation, so the district has designated with the three crop combination region, like paddy, maize and wheat .</a:t>
          </a:r>
          <a:endParaRPr lang="en-US" sz="2000" kern="1200" dirty="0">
            <a:latin typeface="Times New Roman" pitchFamily="18" charset="0"/>
            <a:cs typeface="Times New Roman" pitchFamily="18" charset="0"/>
          </a:endParaRPr>
        </a:p>
      </dsp:txBody>
      <dsp:txXfrm>
        <a:off x="0" y="668872"/>
        <a:ext cx="9144000" cy="12168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7B4E6-B226-40ED-8605-CBF16E847C80}" type="datetimeFigureOut">
              <a:rPr lang="en-US" smtClean="0"/>
              <a:pPr/>
              <a:t>2/27/2024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2712EA-998C-4D6A-9E01-CA96CD8A458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2712EA-998C-4D6A-9E01-CA96CD8A4585}"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2712EA-998C-4D6A-9E01-CA96CD8A4585}"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2712EA-998C-4D6A-9E01-CA96CD8A4585}" type="slidenum">
              <a:rPr lang="en-US" smtClean="0"/>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34FB5D1-C075-44A3-9526-4DF54742B919}" type="datetimeFigureOut">
              <a:rPr lang="en-US" smtClean="0"/>
              <a:pPr/>
              <a:t>2/27/2024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D751561-4F2C-439F-BB7C-B3EE9E135C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4FB5D1-C075-44A3-9526-4DF54742B91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51561-4F2C-439F-BB7C-B3EE9E135C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4FB5D1-C075-44A3-9526-4DF54742B91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51561-4F2C-439F-BB7C-B3EE9E135C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34FB5D1-C075-44A3-9526-4DF54742B919}" type="datetimeFigureOut">
              <a:rPr lang="en-US" smtClean="0"/>
              <a:pPr/>
              <a:t>2/27/2024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D751561-4F2C-439F-BB7C-B3EE9E135C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34FB5D1-C075-44A3-9526-4DF54742B919}" type="datetimeFigureOut">
              <a:rPr lang="en-US" smtClean="0"/>
              <a:pPr/>
              <a:t>2/27/2024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D751561-4F2C-439F-BB7C-B3EE9E135CC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34FB5D1-C075-44A3-9526-4DF54742B919}" type="datetimeFigureOut">
              <a:rPr lang="en-US" smtClean="0"/>
              <a:pPr/>
              <a:t>2/27/2024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D751561-4F2C-439F-BB7C-B3EE9E135C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34FB5D1-C075-44A3-9526-4DF54742B919}"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D751561-4F2C-439F-BB7C-B3EE9E135CC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34FB5D1-C075-44A3-9526-4DF54742B919}" type="datetimeFigureOut">
              <a:rPr lang="en-US" smtClean="0"/>
              <a:pPr/>
              <a:t>2/27/2024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51561-4F2C-439F-BB7C-B3EE9E135C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4FB5D1-C075-44A3-9526-4DF54742B919}" type="datetimeFigureOut">
              <a:rPr lang="en-US" smtClean="0"/>
              <a:pPr/>
              <a:t>2/27/2024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751561-4F2C-439F-BB7C-B3EE9E135C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34FB5D1-C075-44A3-9526-4DF54742B919}" type="datetimeFigureOut">
              <a:rPr lang="en-US" smtClean="0"/>
              <a:pPr/>
              <a:t>2/27/2024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751561-4F2C-439F-BB7C-B3EE9E135C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34FB5D1-C075-44A3-9526-4DF54742B91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D751561-4F2C-439F-BB7C-B3EE9E135CC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34FB5D1-C075-44A3-9526-4DF54742B919}" type="datetimeFigureOut">
              <a:rPr lang="en-US" smtClean="0"/>
              <a:pPr/>
              <a:t>2/27/2024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D751561-4F2C-439F-BB7C-B3EE9E135CC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371600"/>
            <a:ext cx="7924800" cy="3785652"/>
          </a:xfrm>
          <a:prstGeom prst="rect">
            <a:avLst/>
          </a:prstGeom>
        </p:spPr>
        <p:txBody>
          <a:bodyPr wrap="square">
            <a:spAutoFit/>
          </a:bodyPr>
          <a:lstStyle/>
          <a:p>
            <a:pPr lvl="0" fontAlgn="base">
              <a:lnSpc>
                <a:spcPct val="200000"/>
              </a:lnSpc>
              <a:spcBef>
                <a:spcPct val="0"/>
              </a:spcBef>
              <a:spcAft>
                <a:spcPct val="0"/>
              </a:spcAft>
            </a:pPr>
            <a:r>
              <a:rPr lang="en-US" sz="2000" b="1" dirty="0" smtClean="0">
                <a:solidFill>
                  <a:srgbClr val="002060"/>
                </a:solidFill>
                <a:latin typeface="Times New Roman" pitchFamily="18" charset="0"/>
                <a:ea typeface="Calibri" pitchFamily="34" charset="0"/>
                <a:cs typeface="Times New Roman" pitchFamily="18" charset="0"/>
              </a:rPr>
              <a:t>Name                          :</a:t>
            </a:r>
            <a:r>
              <a:rPr lang="en-US" sz="2000" b="1" dirty="0" smtClean="0">
                <a:latin typeface="Times New Roman" pitchFamily="18" charset="0"/>
                <a:ea typeface="Calibri" pitchFamily="34" charset="0"/>
                <a:cs typeface="Times New Roman" pitchFamily="18" charset="0"/>
              </a:rPr>
              <a:t> </a:t>
            </a:r>
            <a:r>
              <a:rPr lang="en-US" sz="2000" b="1" dirty="0" smtClean="0">
                <a:solidFill>
                  <a:srgbClr val="C00000"/>
                </a:solidFill>
                <a:latin typeface="Times New Roman" pitchFamily="18" charset="0"/>
                <a:ea typeface="Calibri" pitchFamily="34" charset="0"/>
                <a:cs typeface="Times New Roman" pitchFamily="18" charset="0"/>
              </a:rPr>
              <a:t>Dr. </a:t>
            </a:r>
            <a:r>
              <a:rPr lang="en-US" sz="2000" b="1" dirty="0" err="1" smtClean="0">
                <a:solidFill>
                  <a:srgbClr val="C00000"/>
                </a:solidFill>
                <a:latin typeface="Times New Roman" pitchFamily="18" charset="0"/>
                <a:ea typeface="Calibri" pitchFamily="34" charset="0"/>
                <a:cs typeface="Times New Roman" pitchFamily="18" charset="0"/>
              </a:rPr>
              <a:t>Sanjib</a:t>
            </a:r>
            <a:r>
              <a:rPr lang="en-US" sz="2000" b="1" dirty="0" smtClean="0">
                <a:solidFill>
                  <a:srgbClr val="C00000"/>
                </a:solidFill>
                <a:latin typeface="Times New Roman" pitchFamily="18" charset="0"/>
                <a:ea typeface="Calibri" pitchFamily="34" charset="0"/>
                <a:cs typeface="Times New Roman" pitchFamily="18" charset="0"/>
              </a:rPr>
              <a:t> </a:t>
            </a:r>
            <a:r>
              <a:rPr lang="en-US" sz="2000" b="1" dirty="0" err="1" smtClean="0">
                <a:solidFill>
                  <a:srgbClr val="C00000"/>
                </a:solidFill>
                <a:latin typeface="Times New Roman" pitchFamily="18" charset="0"/>
                <a:ea typeface="Calibri" pitchFamily="34" charset="0"/>
                <a:cs typeface="Times New Roman" pitchFamily="18" charset="0"/>
              </a:rPr>
              <a:t>Pramanik</a:t>
            </a:r>
            <a:endParaRPr lang="en-US" sz="2000" dirty="0" smtClean="0">
              <a:latin typeface="Times New Roman" pitchFamily="18" charset="0"/>
              <a:cs typeface="Times New Roman" pitchFamily="18" charset="0"/>
            </a:endParaRPr>
          </a:p>
          <a:p>
            <a:pPr lvl="0" eaLnBrk="0" fontAlgn="base" hangingPunct="0">
              <a:lnSpc>
                <a:spcPct val="200000"/>
              </a:lnSpc>
              <a:spcBef>
                <a:spcPct val="0"/>
              </a:spcBef>
              <a:spcAft>
                <a:spcPct val="0"/>
              </a:spcAft>
            </a:pPr>
            <a:r>
              <a:rPr lang="en-US" sz="2000" b="1" dirty="0" smtClean="0">
                <a:solidFill>
                  <a:srgbClr val="002060"/>
                </a:solidFill>
                <a:latin typeface="Times New Roman" pitchFamily="18" charset="0"/>
                <a:ea typeface="Calibri" pitchFamily="34" charset="0"/>
                <a:cs typeface="Times New Roman" pitchFamily="18" charset="0"/>
              </a:rPr>
              <a:t>Name of the College  :</a:t>
            </a:r>
            <a:r>
              <a:rPr lang="en-US" sz="2000" b="1" dirty="0" smtClean="0">
                <a:solidFill>
                  <a:srgbClr val="C00000"/>
                </a:solidFill>
                <a:latin typeface="Times New Roman" pitchFamily="18" charset="0"/>
                <a:ea typeface="Calibri" pitchFamily="34" charset="0"/>
                <a:cs typeface="Times New Roman" pitchFamily="18" charset="0"/>
              </a:rPr>
              <a:t> </a:t>
            </a:r>
            <a:r>
              <a:rPr lang="en-US" sz="2000" b="1" dirty="0" err="1" smtClean="0">
                <a:solidFill>
                  <a:srgbClr val="C00000"/>
                </a:solidFill>
                <a:latin typeface="Times New Roman" pitchFamily="18" charset="0"/>
                <a:ea typeface="Calibri" pitchFamily="34" charset="0"/>
                <a:cs typeface="Times New Roman" pitchFamily="18" charset="0"/>
              </a:rPr>
              <a:t>Durga</a:t>
            </a:r>
            <a:r>
              <a:rPr lang="en-US" sz="2000" b="1" dirty="0" smtClean="0">
                <a:solidFill>
                  <a:srgbClr val="C00000"/>
                </a:solidFill>
                <a:latin typeface="Times New Roman" pitchFamily="18" charset="0"/>
                <a:ea typeface="Calibri" pitchFamily="34" charset="0"/>
                <a:cs typeface="Times New Roman" pitchFamily="18" charset="0"/>
              </a:rPr>
              <a:t> College, Raipur (C.G.), India</a:t>
            </a:r>
            <a:endParaRPr lang="en-US" sz="2000" dirty="0" smtClean="0">
              <a:latin typeface="Times New Roman" pitchFamily="18" charset="0"/>
              <a:cs typeface="Times New Roman" pitchFamily="18" charset="0"/>
            </a:endParaRPr>
          </a:p>
          <a:p>
            <a:pPr lvl="0" eaLnBrk="0" fontAlgn="base" hangingPunct="0">
              <a:lnSpc>
                <a:spcPct val="200000"/>
              </a:lnSpc>
              <a:spcBef>
                <a:spcPct val="0"/>
              </a:spcBef>
              <a:spcAft>
                <a:spcPct val="0"/>
              </a:spcAft>
            </a:pPr>
            <a:r>
              <a:rPr lang="en-US" sz="2000" b="1" dirty="0" smtClean="0">
                <a:solidFill>
                  <a:srgbClr val="002060"/>
                </a:solidFill>
                <a:latin typeface="Times New Roman" pitchFamily="18" charset="0"/>
                <a:ea typeface="Calibri" pitchFamily="34" charset="0"/>
                <a:cs typeface="Times New Roman" pitchFamily="18" charset="0"/>
              </a:rPr>
              <a:t>Name of the Faculty  :</a:t>
            </a:r>
            <a:r>
              <a:rPr lang="en-US" sz="2000" b="1" dirty="0" smtClean="0">
                <a:latin typeface="Times New Roman" pitchFamily="18" charset="0"/>
                <a:ea typeface="Calibri" pitchFamily="34" charset="0"/>
                <a:cs typeface="Times New Roman" pitchFamily="18" charset="0"/>
              </a:rPr>
              <a:t> </a:t>
            </a:r>
            <a:r>
              <a:rPr lang="en-US" sz="2000" b="1" dirty="0" smtClean="0">
                <a:solidFill>
                  <a:srgbClr val="C00000"/>
                </a:solidFill>
                <a:latin typeface="Times New Roman" pitchFamily="18" charset="0"/>
                <a:ea typeface="Calibri" pitchFamily="34" charset="0"/>
                <a:cs typeface="Times New Roman" pitchFamily="18" charset="0"/>
              </a:rPr>
              <a:t>Arts</a:t>
            </a:r>
            <a:endParaRPr lang="en-US" sz="2000" dirty="0" smtClean="0">
              <a:latin typeface="Times New Roman" pitchFamily="18" charset="0"/>
              <a:cs typeface="Times New Roman" pitchFamily="18" charset="0"/>
            </a:endParaRPr>
          </a:p>
          <a:p>
            <a:pPr lvl="0" eaLnBrk="0" fontAlgn="base" hangingPunct="0">
              <a:lnSpc>
                <a:spcPct val="200000"/>
              </a:lnSpc>
              <a:spcBef>
                <a:spcPct val="0"/>
              </a:spcBef>
              <a:spcAft>
                <a:spcPct val="0"/>
              </a:spcAft>
            </a:pPr>
            <a:r>
              <a:rPr lang="en-US" sz="2000" b="1" dirty="0" smtClean="0">
                <a:solidFill>
                  <a:srgbClr val="002060"/>
                </a:solidFill>
                <a:latin typeface="Times New Roman" pitchFamily="18" charset="0"/>
                <a:ea typeface="Calibri" pitchFamily="34" charset="0"/>
                <a:cs typeface="Times New Roman" pitchFamily="18" charset="0"/>
              </a:rPr>
              <a:t>Designation                :</a:t>
            </a:r>
            <a:r>
              <a:rPr lang="en-US" sz="2000" b="1" dirty="0" smtClean="0">
                <a:solidFill>
                  <a:srgbClr val="C00000"/>
                </a:solidFill>
                <a:latin typeface="Times New Roman" pitchFamily="18" charset="0"/>
                <a:ea typeface="Calibri" pitchFamily="34" charset="0"/>
                <a:cs typeface="Times New Roman" pitchFamily="18" charset="0"/>
              </a:rPr>
              <a:t> Assistant Professor, Department of Geography</a:t>
            </a:r>
          </a:p>
          <a:p>
            <a:pPr lvl="0" eaLnBrk="0" fontAlgn="base" hangingPunct="0">
              <a:lnSpc>
                <a:spcPct val="200000"/>
              </a:lnSpc>
              <a:spcBef>
                <a:spcPct val="0"/>
              </a:spcBef>
              <a:spcAft>
                <a:spcPct val="0"/>
              </a:spcAft>
            </a:pPr>
            <a:r>
              <a:rPr lang="en-US" sz="2000" b="1" dirty="0" smtClean="0">
                <a:solidFill>
                  <a:srgbClr val="002060"/>
                </a:solidFill>
                <a:latin typeface="Times New Roman" pitchFamily="18" charset="0"/>
                <a:ea typeface="Calibri" pitchFamily="34" charset="0"/>
                <a:cs typeface="Times New Roman" pitchFamily="18" charset="0"/>
              </a:rPr>
              <a:t>Topic                           :</a:t>
            </a:r>
            <a:r>
              <a:rPr lang="en-US" sz="2000" b="1" dirty="0" smtClean="0">
                <a:solidFill>
                  <a:srgbClr val="7030A0"/>
                </a:solidFill>
                <a:latin typeface="Times New Roman" pitchFamily="18" charset="0"/>
                <a:ea typeface="Calibri" pitchFamily="34" charset="0"/>
                <a:cs typeface="Times New Roman" pitchFamily="18" charset="0"/>
              </a:rPr>
              <a:t> </a:t>
            </a:r>
            <a:r>
              <a:rPr lang="en-US" sz="2000" b="1" dirty="0" smtClean="0">
                <a:solidFill>
                  <a:srgbClr val="C00000"/>
                </a:solidFill>
                <a:latin typeface="Times New Roman" pitchFamily="18" charset="0"/>
                <a:ea typeface="Calibri" pitchFamily="34" charset="0"/>
                <a:cs typeface="Times New Roman" pitchFamily="18" charset="0"/>
              </a:rPr>
              <a:t>CROP COMBINATION REGION</a:t>
            </a:r>
          </a:p>
          <a:p>
            <a:pPr lvl="0" eaLnBrk="0" fontAlgn="base" hangingPunct="0">
              <a:lnSpc>
                <a:spcPct val="200000"/>
              </a:lnSpc>
              <a:spcBef>
                <a:spcPct val="0"/>
              </a:spcBef>
              <a:spcAft>
                <a:spcPct val="0"/>
              </a:spcAft>
            </a:pPr>
            <a:r>
              <a:rPr lang="en-US" sz="2000" b="1" dirty="0" smtClean="0">
                <a:solidFill>
                  <a:srgbClr val="002060"/>
                </a:solidFill>
                <a:latin typeface="Times New Roman" pitchFamily="18" charset="0"/>
                <a:ea typeface="Cambria" pitchFamily="18" charset="0"/>
                <a:cs typeface="Times New Roman" pitchFamily="18" charset="0"/>
              </a:rPr>
              <a:t>Date                            :</a:t>
            </a:r>
            <a:r>
              <a:rPr lang="en-US" sz="2000" b="1" dirty="0" smtClean="0">
                <a:latin typeface="Times New Roman" pitchFamily="18" charset="0"/>
                <a:ea typeface="Cambria" pitchFamily="18" charset="0"/>
                <a:cs typeface="Times New Roman" pitchFamily="18" charset="0"/>
              </a:rPr>
              <a:t> </a:t>
            </a:r>
            <a:r>
              <a:rPr lang="en-US" sz="2000" b="1" dirty="0" smtClean="0">
                <a:solidFill>
                  <a:srgbClr val="C00000"/>
                </a:solidFill>
                <a:latin typeface="Times New Roman" pitchFamily="18" charset="0"/>
                <a:ea typeface="Cambria" pitchFamily="18" charset="0"/>
                <a:cs typeface="Times New Roman" pitchFamily="18" charset="0"/>
              </a:rPr>
              <a:t>27</a:t>
            </a:r>
            <a:r>
              <a:rPr lang="en-US" sz="2000" b="1" dirty="0" smtClean="0">
                <a:solidFill>
                  <a:srgbClr val="C00000"/>
                </a:solidFill>
                <a:latin typeface="Times New Roman" pitchFamily="18" charset="0"/>
                <a:ea typeface="Cambria" pitchFamily="18" charset="0"/>
                <a:cs typeface="Times New Roman" pitchFamily="18" charset="0"/>
              </a:rPr>
              <a:t>/02/2024</a:t>
            </a:r>
            <a:r>
              <a:rPr lang="en-US" sz="2000" b="1" dirty="0" smtClean="0">
                <a:latin typeface="Times New Roman" pitchFamily="18" charset="0"/>
                <a:ea typeface="Cambria" pitchFamily="18" charset="0"/>
                <a:cs typeface="Times New Roman" pitchFamily="18" charset="0"/>
              </a:rPr>
              <a:t> </a:t>
            </a:r>
            <a:r>
              <a:rPr lang="en-US" sz="2000" b="1" dirty="0" smtClean="0">
                <a:latin typeface="Times New Roman" pitchFamily="18" charset="0"/>
                <a:ea typeface="Cambria" pitchFamily="18" charset="0"/>
                <a:cs typeface="Times New Roman" pitchFamily="18" charset="0"/>
              </a:rPr>
              <a:t>	</a:t>
            </a:r>
            <a:endParaRPr lang="en-US" sz="2000" dirty="0" smtClean="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78713"/>
            <a:ext cx="9144000" cy="430887"/>
          </a:xfrm>
          <a:prstGeom prst="rect">
            <a:avLst/>
          </a:prstGeom>
          <a:noFill/>
        </p:spPr>
        <p:txBody>
          <a:bodyPr wrap="square" lIns="91440" tIns="45720" rIns="91440" bIns="45720">
            <a:spAutoFit/>
          </a:bodyPr>
          <a:lstStyle/>
          <a:p>
            <a:pPr algn="ctr"/>
            <a:r>
              <a:rPr lang="en-US" sz="2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DATA FOR CROP COMBINATION ANALYSIS (WEAVER)</a:t>
            </a:r>
            <a:endParaRPr lang="en-US" sz="2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5" name="Rectangle 4"/>
          <p:cNvSpPr/>
          <p:nvPr/>
        </p:nvSpPr>
        <p:spPr>
          <a:xfrm>
            <a:off x="3657600" y="609600"/>
            <a:ext cx="1798889" cy="307777"/>
          </a:xfrm>
          <a:prstGeom prst="rect">
            <a:avLst/>
          </a:prstGeom>
          <a:noFill/>
        </p:spPr>
        <p:txBody>
          <a:bodyPr wrap="none" lIns="91440" tIns="45720" rIns="91440" bIns="45720">
            <a:spAutoFit/>
          </a:bodyPr>
          <a:lstStyle/>
          <a:p>
            <a:pPr algn="ctr"/>
            <a:r>
              <a:rPr lang="en-US" sz="1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RAIPUR DISTRICT</a:t>
            </a:r>
            <a:endParaRPr lang="en-US" sz="1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381000" y="1371594"/>
          <a:ext cx="8458200" cy="5257806"/>
        </p:xfrm>
        <a:graphic>
          <a:graphicData uri="http://schemas.openxmlformats.org/drawingml/2006/table">
            <a:tbl>
              <a:tblPr firstRow="1" bandRow="1">
                <a:tableStyleId>{5C22544A-7EE6-4342-B048-85BDC9FD1C3A}</a:tableStyleId>
              </a:tblPr>
              <a:tblGrid>
                <a:gridCol w="1691640"/>
                <a:gridCol w="1903095"/>
                <a:gridCol w="2466975"/>
                <a:gridCol w="2396490"/>
              </a:tblGrid>
              <a:tr h="773205">
                <a:tc>
                  <a:txBody>
                    <a:bodyPr/>
                    <a:lstStyle/>
                    <a:p>
                      <a:pPr algn="ctr"/>
                      <a:r>
                        <a:rPr lang="en-US" sz="1400" b="1" dirty="0" smtClean="0">
                          <a:latin typeface="Times New Roman" pitchFamily="18" charset="0"/>
                          <a:cs typeface="Times New Roman" pitchFamily="18" charset="0"/>
                        </a:rPr>
                        <a:t>CROPS</a:t>
                      </a:r>
                      <a:endParaRPr lang="en-US"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AREA</a:t>
                      </a:r>
                      <a:r>
                        <a:rPr lang="en-US" sz="1400" b="1" baseline="0" dirty="0" smtClean="0">
                          <a:latin typeface="Times New Roman" pitchFamily="18" charset="0"/>
                          <a:cs typeface="Times New Roman" pitchFamily="18" charset="0"/>
                        </a:rPr>
                        <a:t> IN HECTARE</a:t>
                      </a:r>
                      <a:endParaRPr lang="en-US" sz="1400" b="1" dirty="0" smtClean="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PRCENT FROM TOTAL CROPPED</a:t>
                      </a:r>
                      <a:r>
                        <a:rPr lang="en-US" sz="1400" b="1" baseline="0" dirty="0" smtClean="0">
                          <a:latin typeface="Times New Roman" pitchFamily="18" charset="0"/>
                          <a:cs typeface="Times New Roman" pitchFamily="18" charset="0"/>
                        </a:rPr>
                        <a:t> AREA</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ARRANGE</a:t>
                      </a:r>
                      <a:r>
                        <a:rPr lang="en-US" sz="1400" b="1" baseline="0" dirty="0" smtClean="0">
                          <a:latin typeface="Times New Roman" pitchFamily="18" charset="0"/>
                          <a:cs typeface="Times New Roman" pitchFamily="18" charset="0"/>
                        </a:rPr>
                        <a:t> IN DESCENDING ORDER</a:t>
                      </a:r>
                      <a:endParaRPr lang="en-US" sz="1400" b="1"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PADDY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513727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78.95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78.95</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JWAR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155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14.07</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MAIZ</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0.080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1.42</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RAGI</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834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1.28</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WHEAT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8327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0.76</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BARLEY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0.44</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CHANA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9283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0.19</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TUAR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2850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0.128</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SUGERCANE</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137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0.080</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GROUND NUT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1245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0.023</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MUSTARD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915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14.07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a:t>
                      </a:r>
                      <a:endParaRPr lang="en-US" sz="1400" dirty="0">
                        <a:latin typeface="Times New Roman" pitchFamily="18" charset="0"/>
                        <a:cs typeface="Times New Roman" pitchFamily="18" charset="0"/>
                      </a:endParaRPr>
                    </a:p>
                  </a:txBody>
                  <a:tcPr/>
                </a:tc>
              </a:tr>
              <a:tr h="309283">
                <a:tc>
                  <a:txBody>
                    <a:bodyPr/>
                    <a:lstStyle/>
                    <a:p>
                      <a:pPr algn="ctr"/>
                      <a:r>
                        <a:rPr lang="en-US" sz="1400" b="1" dirty="0" smtClean="0">
                          <a:latin typeface="Times New Roman" pitchFamily="18" charset="0"/>
                          <a:cs typeface="Times New Roman" pitchFamily="18" charset="0"/>
                        </a:rPr>
                        <a:t>LINSEED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4950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0.76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r>
              <a:tr h="773205">
                <a:tc>
                  <a:txBody>
                    <a:bodyPr/>
                    <a:lstStyle/>
                    <a:p>
                      <a:pPr algn="ctr"/>
                      <a:r>
                        <a:rPr lang="en-US" sz="1400" b="1" dirty="0" smtClean="0">
                          <a:latin typeface="Times New Roman" pitchFamily="18" charset="0"/>
                          <a:cs typeface="Times New Roman" pitchFamily="18" charset="0"/>
                        </a:rPr>
                        <a:t>TOTAL CROPPED AREA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650669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100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1295401"/>
          <a:ext cx="8534400" cy="4419599"/>
        </p:xfrm>
        <a:graphic>
          <a:graphicData uri="http://schemas.openxmlformats.org/drawingml/2006/table">
            <a:tbl>
              <a:tblPr firstRow="1" bandRow="1">
                <a:tableStyleId>{5C22544A-7EE6-4342-B048-85BDC9FD1C3A}</a:tableStyleId>
              </a:tblPr>
              <a:tblGrid>
                <a:gridCol w="497840"/>
                <a:gridCol w="568960"/>
                <a:gridCol w="426720"/>
                <a:gridCol w="568960"/>
                <a:gridCol w="604520"/>
                <a:gridCol w="533400"/>
                <a:gridCol w="533400"/>
                <a:gridCol w="533400"/>
                <a:gridCol w="533400"/>
                <a:gridCol w="533400"/>
                <a:gridCol w="533400"/>
                <a:gridCol w="533400"/>
                <a:gridCol w="533400"/>
                <a:gridCol w="533400"/>
                <a:gridCol w="533400"/>
                <a:gridCol w="533400"/>
              </a:tblGrid>
              <a:tr h="409221">
                <a:tc>
                  <a:txBody>
                    <a:bodyPr/>
                    <a:lstStyle/>
                    <a:p>
                      <a:pPr algn="ct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ONE</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1" dirty="0" smtClean="0">
                          <a:latin typeface="Times New Roman" pitchFamily="18" charset="0"/>
                          <a:cs typeface="Times New Roman" pitchFamily="18" charset="0"/>
                        </a:rPr>
                        <a:t>TWO</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3">
                  <a:txBody>
                    <a:bodyPr/>
                    <a:lstStyle/>
                    <a:p>
                      <a:pPr algn="ctr"/>
                      <a:r>
                        <a:rPr lang="en-US" sz="1200" b="1" dirty="0" smtClean="0">
                          <a:latin typeface="Times New Roman" pitchFamily="18" charset="0"/>
                          <a:cs typeface="Times New Roman" pitchFamily="18" charset="0"/>
                        </a:rPr>
                        <a:t>THREE</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algn="ctr"/>
                      <a:r>
                        <a:rPr lang="en-US" sz="1200" b="1" dirty="0" smtClean="0">
                          <a:latin typeface="Times New Roman" pitchFamily="18" charset="0"/>
                          <a:cs typeface="Times New Roman" pitchFamily="18" charset="0"/>
                        </a:rPr>
                        <a:t>FOUR</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r>
                        <a:rPr lang="en-US" sz="1200" b="1" dirty="0" smtClean="0">
                          <a:latin typeface="Times New Roman" pitchFamily="18" charset="0"/>
                          <a:cs typeface="Times New Roman" pitchFamily="18" charset="0"/>
                        </a:rPr>
                        <a:t>FIVE</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7474">
                <a:tc>
                  <a:txBody>
                    <a:bodyPr/>
                    <a:lstStyle/>
                    <a:p>
                      <a:pPr algn="ctr"/>
                      <a:r>
                        <a:rPr lang="en-US" sz="1200" b="1" dirty="0" smtClean="0">
                          <a:latin typeface="Times New Roman" pitchFamily="18" charset="0"/>
                          <a:cs typeface="Times New Roman" pitchFamily="18" charset="0"/>
                        </a:rPr>
                        <a:t>A</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78.95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78.95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14.07</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78.95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14.07</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1.42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78.95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14.07</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1.42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1.28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78.95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14.07</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1.42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1.28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0.76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7474">
                <a:tc>
                  <a:txBody>
                    <a:bodyPr/>
                    <a:lstStyle/>
                    <a:p>
                      <a:pPr algn="ctr"/>
                      <a:r>
                        <a:rPr lang="en-US" sz="1200" b="1" dirty="0" smtClean="0">
                          <a:latin typeface="Times New Roman" pitchFamily="18" charset="0"/>
                          <a:cs typeface="Times New Roman" pitchFamily="18" charset="0"/>
                        </a:rPr>
                        <a:t>E</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100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50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50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33.33</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33.33</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33.33</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7474">
                <a:tc>
                  <a:txBody>
                    <a:bodyPr/>
                    <a:lstStyle/>
                    <a:p>
                      <a:pPr algn="ctr"/>
                      <a:r>
                        <a:rPr lang="en-US" sz="1200" b="1" dirty="0" smtClean="0">
                          <a:latin typeface="Times New Roman" pitchFamily="18" charset="0"/>
                          <a:cs typeface="Times New Roman" pitchFamily="18" charset="0"/>
                        </a:rPr>
                        <a:t>d</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21.5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21.05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35.93</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45.62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19.36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31.91</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53.95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10.93</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23.58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23.72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58.95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5.93</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18.58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18.72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19.24</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3008">
                <a:tc>
                  <a:txBody>
                    <a:bodyPr/>
                    <a:lstStyle/>
                    <a:p>
                      <a:pPr algn="ctr"/>
                      <a:r>
                        <a:rPr lang="en-US" sz="1200" b="1" dirty="0" smtClean="0">
                          <a:latin typeface="Times New Roman" pitchFamily="18" charset="0"/>
                          <a:cs typeface="Times New Roman" pitchFamily="18" charset="0"/>
                        </a:rPr>
                        <a:t>d</a:t>
                      </a:r>
                      <a:r>
                        <a:rPr lang="en-US" sz="1200" b="1" baseline="30000" dirty="0" smtClean="0">
                          <a:latin typeface="Times New Roman" pitchFamily="18" charset="0"/>
                          <a:cs typeface="Times New Roman" pitchFamily="18" charset="0"/>
                        </a:rPr>
                        <a:t>2</a:t>
                      </a:r>
                      <a:endParaRPr lang="en-US" sz="1200" b="1" baseline="30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443.10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443.10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1290.96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2081.18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370.96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1018.25</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2910.6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119.46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556.02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562.64</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3475.1</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35.16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345.22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350.44</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370.18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7474">
                <a:tc>
                  <a:txBody>
                    <a:bodyPr/>
                    <a:lstStyle/>
                    <a:p>
                      <a:pPr algn="ctr"/>
                      <a:r>
                        <a:rPr lang="en-US" sz="1200" b="1" dirty="0" smtClean="0">
                          <a:latin typeface="Times New Roman" pitchFamily="18" charset="0"/>
                          <a:cs typeface="Times New Roman" pitchFamily="18" charset="0"/>
                          <a:sym typeface="Symbol"/>
                        </a:rPr>
                        <a:t></a:t>
                      </a:r>
                      <a:r>
                        <a:rPr lang="en-US" sz="1200" b="1" dirty="0" smtClean="0">
                          <a:latin typeface="Times New Roman" pitchFamily="18" charset="0"/>
                          <a:cs typeface="Times New Roman" pitchFamily="18" charset="0"/>
                        </a:rPr>
                        <a:t>d</a:t>
                      </a:r>
                      <a:r>
                        <a:rPr lang="en-US" sz="1200" b="1" baseline="30000" dirty="0" smtClean="0">
                          <a:latin typeface="Times New Roman" pitchFamily="18" charset="0"/>
                          <a:cs typeface="Times New Roman" pitchFamily="18" charset="0"/>
                        </a:rPr>
                        <a:t>2</a:t>
                      </a:r>
                      <a:endParaRPr lang="en-US" sz="1200" b="1" baseline="30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smtClean="0">
                          <a:latin typeface="Times New Roman" pitchFamily="18" charset="0"/>
                          <a:cs typeface="Times New Roman" pitchFamily="18" charset="0"/>
                        </a:rPr>
                        <a:t>443.10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1" dirty="0" smtClean="0">
                          <a:latin typeface="Times New Roman" pitchFamily="18" charset="0"/>
                          <a:cs typeface="Times New Roman" pitchFamily="18" charset="0"/>
                        </a:rPr>
                        <a:t>1734.06</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200" b="1" dirty="0" smtClean="0">
                          <a:latin typeface="Times New Roman" pitchFamily="18" charset="0"/>
                          <a:cs typeface="Times New Roman" pitchFamily="18" charset="0"/>
                        </a:rPr>
                        <a:t>3470.38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n-US" sz="1200" b="1" dirty="0" smtClean="0">
                          <a:latin typeface="Times New Roman" pitchFamily="18" charset="0"/>
                          <a:cs typeface="Times New Roman" pitchFamily="18" charset="0"/>
                        </a:rPr>
                        <a:t>4148.71</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en-US" sz="1200" b="1" dirty="0" smtClean="0">
                          <a:latin typeface="Times New Roman" pitchFamily="18" charset="0"/>
                          <a:cs typeface="Times New Roman" pitchFamily="18" charset="0"/>
                        </a:rPr>
                        <a:t>4576.1</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7474">
                <a:tc>
                  <a:txBody>
                    <a:bodyPr/>
                    <a:lstStyle/>
                    <a:p>
                      <a:pPr algn="ctr"/>
                      <a:r>
                        <a:rPr lang="en-US" sz="1200" b="1" dirty="0" smtClean="0">
                          <a:latin typeface="Times New Roman" pitchFamily="18" charset="0"/>
                          <a:cs typeface="Times New Roman" pitchFamily="18" charset="0"/>
                          <a:sym typeface="Symbol"/>
                        </a:rPr>
                        <a:t></a:t>
                      </a:r>
                      <a:r>
                        <a:rPr lang="en-US" sz="1200" b="1" dirty="0" smtClean="0">
                          <a:latin typeface="Times New Roman" pitchFamily="18" charset="0"/>
                          <a:cs typeface="Times New Roman" pitchFamily="18" charset="0"/>
                        </a:rPr>
                        <a:t>d</a:t>
                      </a:r>
                      <a:r>
                        <a:rPr lang="en-US" sz="1200" b="1" baseline="30000" dirty="0" smtClean="0">
                          <a:latin typeface="Times New Roman" pitchFamily="18" charset="0"/>
                          <a:cs typeface="Times New Roman" pitchFamily="18" charset="0"/>
                        </a:rPr>
                        <a:t>2</a:t>
                      </a:r>
                      <a:r>
                        <a:rPr lang="en-US" sz="1200" b="1" dirty="0" smtClean="0">
                          <a:latin typeface="Times New Roman" pitchFamily="18" charset="0"/>
                          <a:cs typeface="Times New Roman" pitchFamily="18" charset="0"/>
                        </a:rPr>
                        <a:t>/n</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sz="1200" b="1" dirty="0" smtClean="0">
                          <a:latin typeface="Times New Roman" pitchFamily="18" charset="0"/>
                          <a:cs typeface="Times New Roman" pitchFamily="18" charset="0"/>
                        </a:rPr>
                        <a:t>443.10</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gridSpan="2">
                  <a:txBody>
                    <a:bodyPr/>
                    <a:lstStyle/>
                    <a:p>
                      <a:pPr algn="ctr"/>
                      <a:r>
                        <a:rPr lang="en-US" sz="1200" b="1" dirty="0" smtClean="0">
                          <a:latin typeface="Times New Roman" pitchFamily="18" charset="0"/>
                          <a:cs typeface="Times New Roman" pitchFamily="18" charset="0"/>
                        </a:rPr>
                        <a:t>867.03</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200" b="1" dirty="0" smtClean="0">
                          <a:latin typeface="Times New Roman" pitchFamily="18" charset="0"/>
                          <a:cs typeface="Times New Roman" pitchFamily="18" charset="0"/>
                        </a:rPr>
                        <a:t>1156.79</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n-US" sz="1200" b="1" dirty="0" smtClean="0">
                          <a:latin typeface="Times New Roman" pitchFamily="18" charset="0"/>
                          <a:cs typeface="Times New Roman" pitchFamily="18" charset="0"/>
                        </a:rPr>
                        <a:t>1037.18</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en-US" sz="1200" b="1" dirty="0" smtClean="0">
                          <a:latin typeface="Times New Roman" pitchFamily="18" charset="0"/>
                          <a:cs typeface="Times New Roman" pitchFamily="18" charset="0"/>
                        </a:rPr>
                        <a:t>915.22</a:t>
                      </a:r>
                      <a:endParaRPr lang="en-US" sz="1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228600" y="6019800"/>
            <a:ext cx="8915400" cy="584775"/>
          </a:xfrm>
          <a:prstGeom prst="rect">
            <a:avLst/>
          </a:prstGeom>
          <a:noFill/>
        </p:spPr>
        <p:txBody>
          <a:bodyPr wrap="square" rtlCol="0">
            <a:spAutoFit/>
          </a:bodyPr>
          <a:lstStyle/>
          <a:p>
            <a:r>
              <a:rPr lang="en-US" sz="1600" b="1" dirty="0" smtClean="0">
                <a:latin typeface="Times New Roman" pitchFamily="18" charset="0"/>
                <a:cs typeface="Times New Roman" pitchFamily="18" charset="0"/>
              </a:rPr>
              <a:t>A = Actual, E = Expected, d = Difference between the actual crop percentage in a given unit and the percentage of the theoretical distribution. </a:t>
            </a:r>
            <a:endParaRPr lang="en-US" sz="1600" b="1" dirty="0">
              <a:latin typeface="Times New Roman" pitchFamily="18" charset="0"/>
              <a:cs typeface="Times New Roman" pitchFamily="18" charset="0"/>
            </a:endParaRPr>
          </a:p>
        </p:txBody>
      </p:sp>
      <p:sp>
        <p:nvSpPr>
          <p:cNvPr id="6" name="Rectangle 5"/>
          <p:cNvSpPr/>
          <p:nvPr/>
        </p:nvSpPr>
        <p:spPr>
          <a:xfrm>
            <a:off x="1219200" y="300335"/>
            <a:ext cx="6624185" cy="461665"/>
          </a:xfrm>
          <a:prstGeom prst="rect">
            <a:avLst/>
          </a:prstGeom>
          <a:noFill/>
        </p:spPr>
        <p:txBody>
          <a:bodyPr wrap="none" lIns="91440" tIns="45720" rIns="91440" bIns="45720">
            <a:spAutoFit/>
          </a:bodyPr>
          <a:lstStyle/>
          <a:p>
            <a:pPr algn="ctr"/>
            <a:r>
              <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CROP COMBINATION ANALYSIS (WEAVER)</a:t>
            </a:r>
            <a:endPar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286470"/>
            <a:ext cx="8610600" cy="1289071"/>
          </a:xfrm>
          <a:prstGeom prst="rect">
            <a:avLst/>
          </a:prstGeom>
          <a:noFill/>
        </p:spPr>
        <p:txBody>
          <a:bodyPr wrap="square" rtlCol="0">
            <a:spAutoFit/>
          </a:bodyPr>
          <a:lstStyle/>
          <a:p>
            <a:pPr algn="just">
              <a:lnSpc>
                <a:spcPct val="150000"/>
              </a:lnSpc>
            </a:pPr>
            <a:r>
              <a:rPr lang="en-US" dirty="0" smtClean="0">
                <a:solidFill>
                  <a:srgbClr val="7030A0"/>
                </a:solidFill>
                <a:latin typeface="Times New Roman" pitchFamily="18" charset="0"/>
                <a:cs typeface="Times New Roman" pitchFamily="18" charset="0"/>
              </a:rPr>
              <a:t>Since the variance for monoculture or single crop combination (443.10) is the smallest minimum deviation from the standard theoretical value, so , the Raipur district is designated with a combination of single crop like Rice.</a:t>
            </a:r>
            <a:endParaRPr lang="en-US" dirty="0">
              <a:solidFill>
                <a:srgbClr val="7030A0"/>
              </a:solidFill>
              <a:latin typeface="Times New Roman" pitchFamily="18" charset="0"/>
              <a:cs typeface="Times New Roman" pitchFamily="18" charset="0"/>
            </a:endParaRPr>
          </a:p>
        </p:txBody>
      </p:sp>
      <p:sp>
        <p:nvSpPr>
          <p:cNvPr id="3" name="Rectangle 2"/>
          <p:cNvSpPr/>
          <p:nvPr/>
        </p:nvSpPr>
        <p:spPr>
          <a:xfrm>
            <a:off x="3886200" y="381000"/>
            <a:ext cx="1460463"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RESULT </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2133600"/>
            <a:ext cx="8382000" cy="3693319"/>
          </a:xfrm>
          <a:prstGeom prst="rect">
            <a:avLst/>
          </a:prstGeom>
          <a:noFill/>
        </p:spPr>
        <p:txBody>
          <a:bodyPr wrap="square" rtlCol="0">
            <a:spAutoFit/>
          </a:bodyPr>
          <a:lstStyle/>
          <a:p>
            <a:pPr algn="just"/>
            <a:r>
              <a:rPr lang="en-US" u="sng" dirty="0" smtClean="0">
                <a:solidFill>
                  <a:srgbClr val="7030A0"/>
                </a:solidFill>
                <a:latin typeface="Times New Roman" pitchFamily="18" charset="0"/>
                <a:cs typeface="Times New Roman" pitchFamily="18" charset="0"/>
              </a:rPr>
              <a:t>METHODOLOGY :</a:t>
            </a:r>
          </a:p>
          <a:p>
            <a:pPr algn="just"/>
            <a:endParaRPr lang="en-US" u="sng" dirty="0" smtClean="0">
              <a:solidFill>
                <a:srgbClr val="7030A0"/>
              </a:solidFill>
              <a:latin typeface="Times New Roman" pitchFamily="18" charset="0"/>
              <a:cs typeface="Times New Roman" pitchFamily="18" charset="0"/>
            </a:endParaRPr>
          </a:p>
          <a:p>
            <a:pPr algn="just"/>
            <a:endParaRPr lang="en-US" dirty="0" smtClean="0">
              <a:solidFill>
                <a:srgbClr val="7030A0"/>
              </a:solidFill>
              <a:latin typeface="Times New Roman" pitchFamily="18" charset="0"/>
              <a:cs typeface="Times New Roman" pitchFamily="18" charset="0"/>
            </a:endParaRPr>
          </a:p>
          <a:p>
            <a:pPr algn="just"/>
            <a:r>
              <a:rPr lang="en-US" dirty="0" smtClean="0">
                <a:solidFill>
                  <a:srgbClr val="7030A0"/>
                </a:solidFill>
                <a:latin typeface="Times New Roman" pitchFamily="18" charset="0"/>
                <a:cs typeface="Times New Roman" pitchFamily="18" charset="0"/>
              </a:rPr>
              <a:t>This method was derived by S. M. </a:t>
            </a:r>
            <a:r>
              <a:rPr lang="en-US" dirty="0" err="1" smtClean="0">
                <a:solidFill>
                  <a:srgbClr val="7030A0"/>
                </a:solidFill>
                <a:latin typeface="Times New Roman" pitchFamily="18" charset="0"/>
                <a:cs typeface="Times New Roman" pitchFamily="18" charset="0"/>
              </a:rPr>
              <a:t>Rafiullah</a:t>
            </a:r>
            <a:r>
              <a:rPr lang="en-US" dirty="0" smtClean="0">
                <a:solidFill>
                  <a:srgbClr val="7030A0"/>
                </a:solidFill>
                <a:latin typeface="Times New Roman" pitchFamily="18" charset="0"/>
                <a:cs typeface="Times New Roman" pitchFamily="18" charset="0"/>
              </a:rPr>
              <a:t> in 1956 on the book “A New Approach to the Functional Classification of Town”.  	</a:t>
            </a:r>
          </a:p>
          <a:p>
            <a:pPr algn="just"/>
            <a:r>
              <a:rPr lang="en-US" dirty="0" smtClean="0">
                <a:solidFill>
                  <a:srgbClr val="7030A0"/>
                </a:solidFill>
                <a:latin typeface="Times New Roman" pitchFamily="18" charset="0"/>
                <a:cs typeface="Times New Roman" pitchFamily="18" charset="0"/>
              </a:rPr>
              <a:t>This method gives undue importance to the 	functions of very low significance.</a:t>
            </a:r>
          </a:p>
          <a:p>
            <a:pPr algn="just"/>
            <a:endParaRPr lang="en-US" dirty="0" smtClean="0">
              <a:solidFill>
                <a:srgbClr val="7030A0"/>
              </a:solidFill>
              <a:latin typeface="Times New Roman" pitchFamily="18" charset="0"/>
              <a:cs typeface="Times New Roman" pitchFamily="18" charset="0"/>
            </a:endParaRPr>
          </a:p>
          <a:p>
            <a:pPr algn="just"/>
            <a:r>
              <a:rPr lang="en-US" dirty="0" smtClean="0">
                <a:solidFill>
                  <a:srgbClr val="7030A0"/>
                </a:solidFill>
                <a:latin typeface="Times New Roman" pitchFamily="18" charset="0"/>
                <a:cs typeface="Times New Roman" pitchFamily="18" charset="0"/>
              </a:rPr>
              <a:t>	He represented one cropped area for 50 %.</a:t>
            </a:r>
          </a:p>
          <a:p>
            <a:pPr algn="just"/>
            <a:endParaRPr lang="en-US" dirty="0" smtClean="0">
              <a:solidFill>
                <a:srgbClr val="7030A0"/>
              </a:solidFill>
              <a:latin typeface="Times New Roman" pitchFamily="18" charset="0"/>
              <a:cs typeface="Times New Roman" pitchFamily="18" charset="0"/>
            </a:endParaRPr>
          </a:p>
          <a:p>
            <a:pPr algn="just"/>
            <a:r>
              <a:rPr lang="en-US" dirty="0" smtClean="0">
                <a:solidFill>
                  <a:srgbClr val="7030A0"/>
                </a:solidFill>
                <a:latin typeface="Times New Roman" pitchFamily="18" charset="0"/>
                <a:cs typeface="Times New Roman" pitchFamily="18" charset="0"/>
              </a:rPr>
              <a:t>	Double cropped area for 25 %.</a:t>
            </a:r>
          </a:p>
          <a:p>
            <a:pPr algn="just"/>
            <a:endParaRPr lang="en-US" dirty="0" smtClean="0">
              <a:solidFill>
                <a:srgbClr val="7030A0"/>
              </a:solidFill>
              <a:latin typeface="Times New Roman" pitchFamily="18" charset="0"/>
              <a:cs typeface="Times New Roman" pitchFamily="18" charset="0"/>
            </a:endParaRPr>
          </a:p>
          <a:p>
            <a:pPr algn="just"/>
            <a:r>
              <a:rPr lang="en-US" dirty="0" smtClean="0">
                <a:solidFill>
                  <a:srgbClr val="7030A0"/>
                </a:solidFill>
                <a:latin typeface="Times New Roman" pitchFamily="18" charset="0"/>
                <a:cs typeface="Times New Roman" pitchFamily="18" charset="0"/>
              </a:rPr>
              <a:t>	Triple cropped area for 16.7 %.</a:t>
            </a:r>
          </a:p>
          <a:p>
            <a:pPr algn="just"/>
            <a:endParaRPr lang="en-US" dirty="0">
              <a:solidFill>
                <a:srgbClr val="7030A0"/>
              </a:solidFill>
              <a:latin typeface="Times New Roman" pitchFamily="18" charset="0"/>
              <a:cs typeface="Times New Roman" pitchFamily="18" charset="0"/>
            </a:endParaRPr>
          </a:p>
        </p:txBody>
      </p:sp>
      <p:sp>
        <p:nvSpPr>
          <p:cNvPr id="7" name="Rectangle 6"/>
          <p:cNvSpPr/>
          <p:nvPr/>
        </p:nvSpPr>
        <p:spPr>
          <a:xfrm>
            <a:off x="990600" y="228600"/>
            <a:ext cx="6705297" cy="461665"/>
          </a:xfrm>
          <a:prstGeom prst="rect">
            <a:avLst/>
          </a:prstGeom>
          <a:noFill/>
        </p:spPr>
        <p:txBody>
          <a:bodyPr wrap="none" lIns="91440" tIns="45720" rIns="91440" bIns="45720">
            <a:spAutoFit/>
          </a:bodyPr>
          <a:lstStyle/>
          <a:p>
            <a:pPr algn="ctr"/>
            <a:r>
              <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MAXIMUM POSITIVE DEVIATION METHOD</a:t>
            </a:r>
            <a:endPar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578114"/>
            <a:ext cx="1219200" cy="769441"/>
          </a:xfrm>
          <a:prstGeom prst="rect">
            <a:avLst/>
          </a:prstGeom>
          <a:noFill/>
        </p:spPr>
        <p:txBody>
          <a:bodyPr wrap="square" rtlCol="0">
            <a:spAutoFit/>
          </a:bodyPr>
          <a:lstStyle/>
          <a:p>
            <a:r>
              <a:rPr lang="en-US" sz="4400" b="1" dirty="0" smtClean="0"/>
              <a:t>d =</a:t>
            </a:r>
            <a:r>
              <a:rPr lang="en-US" sz="3200" b="1" dirty="0" smtClean="0"/>
              <a:t> </a:t>
            </a:r>
            <a:endParaRPr lang="en-US" sz="3200" b="1" dirty="0"/>
          </a:p>
        </p:txBody>
      </p:sp>
      <p:sp>
        <p:nvSpPr>
          <p:cNvPr id="4" name="TextBox 3"/>
          <p:cNvSpPr txBox="1"/>
          <p:nvPr/>
        </p:nvSpPr>
        <p:spPr>
          <a:xfrm>
            <a:off x="2895600" y="1120914"/>
            <a:ext cx="4724400" cy="769441"/>
          </a:xfrm>
          <a:prstGeom prst="rect">
            <a:avLst/>
          </a:prstGeom>
          <a:noFill/>
        </p:spPr>
        <p:txBody>
          <a:bodyPr wrap="square" rtlCol="0">
            <a:spAutoFit/>
          </a:bodyPr>
          <a:lstStyle/>
          <a:p>
            <a:r>
              <a:rPr lang="en-US" sz="3600" b="1" dirty="0" smtClean="0">
                <a:sym typeface="Symbol"/>
              </a:rPr>
              <a:t></a:t>
            </a:r>
            <a:r>
              <a:rPr lang="en-US" sz="4400" b="1" dirty="0" smtClean="0">
                <a:sym typeface="Symbol"/>
              </a:rPr>
              <a:t>D</a:t>
            </a:r>
            <a:r>
              <a:rPr lang="en-US" sz="4400" b="1" baseline="30000" dirty="0" smtClean="0"/>
              <a:t>2</a:t>
            </a:r>
            <a:r>
              <a:rPr lang="en-US" sz="4400" b="1" dirty="0" smtClean="0"/>
              <a:t>p - </a:t>
            </a:r>
            <a:r>
              <a:rPr lang="en-US" sz="3600" b="1" dirty="0" smtClean="0">
                <a:sym typeface="Symbol"/>
              </a:rPr>
              <a:t></a:t>
            </a:r>
            <a:r>
              <a:rPr lang="en-US" sz="4400" b="1" dirty="0" smtClean="0">
                <a:sym typeface="Symbol"/>
              </a:rPr>
              <a:t>D</a:t>
            </a:r>
            <a:r>
              <a:rPr lang="en-US" sz="4400" b="1" baseline="30000" dirty="0" smtClean="0"/>
              <a:t>2</a:t>
            </a:r>
            <a:r>
              <a:rPr lang="en-US" sz="4400" b="1" dirty="0" smtClean="0"/>
              <a:t>n</a:t>
            </a:r>
            <a:endParaRPr lang="en-US" b="1" baseline="30000" dirty="0"/>
          </a:p>
        </p:txBody>
      </p:sp>
      <p:sp>
        <p:nvSpPr>
          <p:cNvPr id="5" name="TextBox 4"/>
          <p:cNvSpPr txBox="1"/>
          <p:nvPr/>
        </p:nvSpPr>
        <p:spPr>
          <a:xfrm>
            <a:off x="4038600" y="1959114"/>
            <a:ext cx="1066800" cy="707886"/>
          </a:xfrm>
          <a:prstGeom prst="rect">
            <a:avLst/>
          </a:prstGeom>
          <a:noFill/>
        </p:spPr>
        <p:txBody>
          <a:bodyPr wrap="square" rtlCol="0">
            <a:spAutoFit/>
          </a:bodyPr>
          <a:lstStyle/>
          <a:p>
            <a:r>
              <a:rPr lang="en-US" sz="4000" b="1" dirty="0" smtClean="0"/>
              <a:t>N</a:t>
            </a:r>
            <a:r>
              <a:rPr lang="en-US" sz="4000" b="1" baseline="30000" dirty="0" smtClean="0"/>
              <a:t>2</a:t>
            </a:r>
            <a:endParaRPr lang="en-US" sz="6000" b="1" baseline="30000" dirty="0"/>
          </a:p>
        </p:txBody>
      </p:sp>
      <p:cxnSp>
        <p:nvCxnSpPr>
          <p:cNvPr id="10" name="Straight Connector 9"/>
          <p:cNvCxnSpPr/>
          <p:nvPr/>
        </p:nvCxnSpPr>
        <p:spPr>
          <a:xfrm>
            <a:off x="2895600" y="1966555"/>
            <a:ext cx="2971800" cy="1588"/>
          </a:xfrm>
          <a:prstGeom prst="line">
            <a:avLst/>
          </a:prstGeom>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762000" y="2667000"/>
            <a:ext cx="8382000" cy="2862322"/>
          </a:xfrm>
          <a:prstGeom prst="rect">
            <a:avLst/>
          </a:prstGeom>
          <a:noFill/>
        </p:spPr>
        <p:txBody>
          <a:bodyPr wrap="square" rtlCol="0">
            <a:spAutoFit/>
          </a:bodyPr>
          <a:lstStyle/>
          <a:p>
            <a:r>
              <a:rPr lang="en-US" u="sng" dirty="0" smtClean="0">
                <a:latin typeface="Times New Roman" pitchFamily="18" charset="0"/>
                <a:cs typeface="Times New Roman" pitchFamily="18" charset="0"/>
              </a:rPr>
              <a:t>WHERE,</a:t>
            </a:r>
          </a:p>
          <a:p>
            <a:endParaRPr lang="en-US" u="sng"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d 	= Deviation</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Dp</a:t>
            </a:r>
            <a:r>
              <a:rPr lang="en-US" dirty="0" smtClean="0">
                <a:latin typeface="Times New Roman" pitchFamily="18" charset="0"/>
                <a:cs typeface="Times New Roman" pitchFamily="18" charset="0"/>
              </a:rPr>
              <a:t> 	= Positive difference</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Dn</a:t>
            </a:r>
            <a:r>
              <a:rPr lang="en-US" dirty="0" smtClean="0">
                <a:latin typeface="Times New Roman" pitchFamily="18" charset="0"/>
                <a:cs typeface="Times New Roman" pitchFamily="18" charset="0"/>
              </a:rPr>
              <a:t> 	= Negative difference from the median 		value of the theoretical value.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 	= no. of functions (crops) in the 				combination.</a:t>
            </a:r>
            <a:endParaRPr lang="en-US" dirty="0">
              <a:latin typeface="Times New Roman" pitchFamily="18" charset="0"/>
              <a:cs typeface="Times New Roman" pitchFamily="18" charset="0"/>
            </a:endParaRPr>
          </a:p>
        </p:txBody>
      </p:sp>
      <p:sp>
        <p:nvSpPr>
          <p:cNvPr id="8" name="Rectangle 7"/>
          <p:cNvSpPr/>
          <p:nvPr/>
        </p:nvSpPr>
        <p:spPr>
          <a:xfrm>
            <a:off x="2514600" y="304800"/>
            <a:ext cx="3649611" cy="461665"/>
          </a:xfrm>
          <a:prstGeom prst="rect">
            <a:avLst/>
          </a:prstGeom>
          <a:noFill/>
        </p:spPr>
        <p:txBody>
          <a:bodyPr wrap="square" lIns="91440" tIns="45720" rIns="91440" bIns="45720">
            <a:spAutoFit/>
          </a:bodyPr>
          <a:lstStyle/>
          <a:p>
            <a:pPr algn="ctr"/>
            <a:r>
              <a:rPr lang="en-US" sz="2400" b="1" cap="none" spc="300" dirty="0" smtClean="0">
                <a:ln w="11430" cmpd="sng">
                  <a:solidFill>
                    <a:schemeClr val="tx2"/>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FORMULA</a:t>
            </a:r>
            <a:endParaRPr lang="en-US" sz="2400" b="1" cap="none" spc="300" dirty="0">
              <a:ln w="11430" cmpd="sng">
                <a:solidFill>
                  <a:schemeClr val="tx2"/>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752600"/>
          <a:ext cx="8077200" cy="4648203"/>
        </p:xfrm>
        <a:graphic>
          <a:graphicData uri="http://schemas.openxmlformats.org/drawingml/2006/table">
            <a:tbl>
              <a:tblPr firstRow="1" bandRow="1">
                <a:tableStyleId>{7DF18680-E054-41AD-8BC1-D1AEF772440D}</a:tableStyleId>
              </a:tblPr>
              <a:tblGrid>
                <a:gridCol w="2692400"/>
                <a:gridCol w="2692400"/>
                <a:gridCol w="2692400"/>
              </a:tblGrid>
              <a:tr h="664029">
                <a:tc>
                  <a:txBody>
                    <a:bodyPr/>
                    <a:lstStyle/>
                    <a:p>
                      <a:pPr algn="ctr"/>
                      <a:r>
                        <a:rPr lang="en-US" sz="1400" b="1" dirty="0" smtClean="0">
                          <a:latin typeface="Times New Roman" pitchFamily="18" charset="0"/>
                          <a:cs typeface="Times New Roman" pitchFamily="18" charset="0"/>
                        </a:rPr>
                        <a:t>CROPS</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CROP</a:t>
                      </a:r>
                      <a:r>
                        <a:rPr lang="en-US" sz="1400" baseline="0" dirty="0" smtClean="0">
                          <a:latin typeface="Times New Roman" pitchFamily="18" charset="0"/>
                          <a:cs typeface="Times New Roman" pitchFamily="18" charset="0"/>
                        </a:rPr>
                        <a:t> AREA IN HECTARE</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PERCENT FROM TOTAL CROPPED AREA</a:t>
                      </a:r>
                      <a:endParaRPr lang="en-US" sz="1400" dirty="0">
                        <a:latin typeface="Times New Roman" pitchFamily="18" charset="0"/>
                        <a:cs typeface="Times New Roman" pitchFamily="18" charset="0"/>
                      </a:endParaRPr>
                    </a:p>
                  </a:txBody>
                  <a:tcPr/>
                </a:tc>
              </a:tr>
              <a:tr h="664029">
                <a:tc>
                  <a:txBody>
                    <a:bodyPr/>
                    <a:lstStyle/>
                    <a:p>
                      <a:pPr algn="ctr"/>
                      <a:r>
                        <a:rPr lang="en-US" sz="1400" b="1" dirty="0" smtClean="0">
                          <a:latin typeface="Times New Roman" pitchFamily="18" charset="0"/>
                          <a:cs typeface="Times New Roman" pitchFamily="18" charset="0"/>
                        </a:rPr>
                        <a:t>PADDY</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68296</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54.40</a:t>
                      </a:r>
                      <a:endParaRPr lang="en-US" sz="1400" b="1" dirty="0">
                        <a:latin typeface="Times New Roman" pitchFamily="18" charset="0"/>
                        <a:cs typeface="Times New Roman" pitchFamily="18" charset="0"/>
                      </a:endParaRPr>
                    </a:p>
                  </a:txBody>
                  <a:tcPr/>
                </a:tc>
              </a:tr>
              <a:tr h="664029">
                <a:tc>
                  <a:txBody>
                    <a:bodyPr/>
                    <a:lstStyle/>
                    <a:p>
                      <a:pPr algn="ctr"/>
                      <a:r>
                        <a:rPr lang="en-US" sz="1400" b="1" dirty="0" smtClean="0">
                          <a:latin typeface="Times New Roman" pitchFamily="18" charset="0"/>
                          <a:cs typeface="Times New Roman" pitchFamily="18" charset="0"/>
                        </a:rPr>
                        <a:t>MAIZE</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8112</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6.46</a:t>
                      </a:r>
                      <a:endParaRPr lang="en-US" sz="1400" b="1" dirty="0">
                        <a:latin typeface="Times New Roman" pitchFamily="18" charset="0"/>
                        <a:cs typeface="Times New Roman" pitchFamily="18" charset="0"/>
                      </a:endParaRPr>
                    </a:p>
                  </a:txBody>
                  <a:tcPr/>
                </a:tc>
              </a:tr>
              <a:tr h="664029">
                <a:tc>
                  <a:txBody>
                    <a:bodyPr/>
                    <a:lstStyle/>
                    <a:p>
                      <a:pPr algn="ctr"/>
                      <a:r>
                        <a:rPr lang="en-US" sz="1400" b="1" dirty="0" smtClean="0">
                          <a:latin typeface="Times New Roman" pitchFamily="18" charset="0"/>
                          <a:cs typeface="Times New Roman" pitchFamily="18" charset="0"/>
                        </a:rPr>
                        <a:t>WHEAT</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5099</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4.06</a:t>
                      </a:r>
                      <a:endParaRPr lang="en-US" sz="1400" b="1" dirty="0">
                        <a:latin typeface="Times New Roman" pitchFamily="18" charset="0"/>
                        <a:cs typeface="Times New Roman" pitchFamily="18" charset="0"/>
                      </a:endParaRPr>
                    </a:p>
                  </a:txBody>
                  <a:tcPr/>
                </a:tc>
              </a:tr>
              <a:tr h="664029">
                <a:tc>
                  <a:txBody>
                    <a:bodyPr/>
                    <a:lstStyle/>
                    <a:p>
                      <a:pPr algn="ctr"/>
                      <a:r>
                        <a:rPr lang="en-US" sz="1400" b="1" dirty="0" smtClean="0">
                          <a:latin typeface="Times New Roman" pitchFamily="18" charset="0"/>
                          <a:cs typeface="Times New Roman" pitchFamily="18" charset="0"/>
                        </a:rPr>
                        <a:t>MUSTARD</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4079</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3.24</a:t>
                      </a:r>
                      <a:endParaRPr lang="en-US" sz="1400" b="1" dirty="0">
                        <a:latin typeface="Times New Roman" pitchFamily="18" charset="0"/>
                        <a:cs typeface="Times New Roman" pitchFamily="18" charset="0"/>
                      </a:endParaRPr>
                    </a:p>
                  </a:txBody>
                  <a:tcPr/>
                </a:tc>
              </a:tr>
              <a:tr h="664029">
                <a:tc>
                  <a:txBody>
                    <a:bodyPr/>
                    <a:lstStyle/>
                    <a:p>
                      <a:pPr algn="ctr"/>
                      <a:r>
                        <a:rPr lang="en-US" sz="1400" b="1" dirty="0" smtClean="0">
                          <a:latin typeface="Times New Roman" pitchFamily="18" charset="0"/>
                          <a:cs typeface="Times New Roman" pitchFamily="18" charset="0"/>
                        </a:rPr>
                        <a:t>TUAR</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2166</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1.72</a:t>
                      </a:r>
                      <a:endParaRPr lang="en-US" sz="1400" b="1" dirty="0">
                        <a:latin typeface="Times New Roman" pitchFamily="18" charset="0"/>
                        <a:cs typeface="Times New Roman" pitchFamily="18" charset="0"/>
                      </a:endParaRPr>
                    </a:p>
                  </a:txBody>
                  <a:tcPr/>
                </a:tc>
              </a:tr>
              <a:tr h="664029">
                <a:tc>
                  <a:txBody>
                    <a:bodyPr/>
                    <a:lstStyle/>
                    <a:p>
                      <a:pPr algn="ctr"/>
                      <a:r>
                        <a:rPr lang="en-US" sz="1400" b="1" dirty="0" smtClean="0">
                          <a:latin typeface="Times New Roman" pitchFamily="18" charset="0"/>
                          <a:cs typeface="Times New Roman" pitchFamily="18" charset="0"/>
                        </a:rPr>
                        <a:t>TOTAL CROPPED AREA</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125544</a:t>
                      </a:r>
                      <a:endParaRPr lang="en-US" sz="1400" b="1" dirty="0">
                        <a:latin typeface="Times New Roman" pitchFamily="18" charset="0"/>
                        <a:cs typeface="Times New Roman" pitchFamily="18" charset="0"/>
                      </a:endParaRPr>
                    </a:p>
                  </a:txBody>
                  <a:tcPr/>
                </a:tc>
                <a:tc>
                  <a:txBody>
                    <a:bodyPr/>
                    <a:lstStyle/>
                    <a:p>
                      <a:pPr algn="ctr"/>
                      <a:endParaRPr lang="en-US" sz="1400" b="1" dirty="0">
                        <a:latin typeface="Times New Roman" pitchFamily="18" charset="0"/>
                        <a:cs typeface="Times New Roman" pitchFamily="18" charset="0"/>
                      </a:endParaRPr>
                    </a:p>
                  </a:txBody>
                  <a:tcPr/>
                </a:tc>
              </a:tr>
            </a:tbl>
          </a:graphicData>
        </a:graphic>
      </p:graphicFrame>
      <p:sp>
        <p:nvSpPr>
          <p:cNvPr id="3" name="Rectangle 2"/>
          <p:cNvSpPr/>
          <p:nvPr/>
        </p:nvSpPr>
        <p:spPr>
          <a:xfrm>
            <a:off x="144251" y="152400"/>
            <a:ext cx="8962455" cy="830997"/>
          </a:xfrm>
          <a:prstGeom prst="rect">
            <a:avLst/>
          </a:prstGeom>
          <a:noFill/>
        </p:spPr>
        <p:txBody>
          <a:bodyPr wrap="none" lIns="91440" tIns="45720" rIns="91440" bIns="45720">
            <a:spAutoFit/>
          </a:bodyPr>
          <a:lstStyle/>
          <a:p>
            <a:pPr algn="ctr"/>
            <a:r>
              <a:rPr lang="en-US" sz="24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Times New Roman" pitchFamily="18" charset="0"/>
                <a:cs typeface="Times New Roman" pitchFamily="18" charset="0"/>
              </a:rPr>
              <a:t>DATA FOR CROP COMBINATION ANALYSIS BY RAFIULLAH</a:t>
            </a:r>
            <a:endParaRPr lang="en-US" sz="2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7030A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endParaRPr>
          </a:p>
          <a:p>
            <a:pPr algn="ctr"/>
            <a:endParaRPr lang="en-US" sz="2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7030A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endParaRPr>
          </a:p>
        </p:txBody>
      </p:sp>
      <p:sp>
        <p:nvSpPr>
          <p:cNvPr id="5" name="Rectangle 4"/>
          <p:cNvSpPr/>
          <p:nvPr/>
        </p:nvSpPr>
        <p:spPr>
          <a:xfrm>
            <a:off x="3276600" y="666690"/>
            <a:ext cx="2973507"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KORIYA DISTRICT</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76600" y="1334869"/>
            <a:ext cx="12192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d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5" name="TextBox 4"/>
          <p:cNvSpPr txBox="1"/>
          <p:nvPr/>
        </p:nvSpPr>
        <p:spPr>
          <a:xfrm>
            <a:off x="4038600" y="1120914"/>
            <a:ext cx="4724400" cy="584775"/>
          </a:xfrm>
          <a:prstGeom prst="rect">
            <a:avLst/>
          </a:prstGeom>
          <a:noFill/>
        </p:spPr>
        <p:txBody>
          <a:bodyPr wrap="square" rtlCol="0">
            <a:spAutoFit/>
          </a:bodyPr>
          <a:lstStyle/>
          <a:p>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p - </a:t>
            </a:r>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n</a:t>
            </a:r>
            <a:endParaRPr lang="en-US" sz="1200" baseline="30000" dirty="0">
              <a:latin typeface="Times New Roman" pitchFamily="18" charset="0"/>
              <a:cs typeface="Times New Roman" pitchFamily="18" charset="0"/>
            </a:endParaRPr>
          </a:p>
        </p:txBody>
      </p:sp>
      <p:sp>
        <p:nvSpPr>
          <p:cNvPr id="6" name="TextBox 5"/>
          <p:cNvSpPr txBox="1"/>
          <p:nvPr/>
        </p:nvSpPr>
        <p:spPr>
          <a:xfrm>
            <a:off x="4800600" y="1676400"/>
            <a:ext cx="1066800" cy="523220"/>
          </a:xfrm>
          <a:prstGeom prst="rect">
            <a:avLst/>
          </a:prstGeom>
          <a:noFill/>
        </p:spPr>
        <p:txBody>
          <a:bodyPr wrap="square" rtlCol="0">
            <a:spAutoFit/>
          </a:bodyPr>
          <a:lstStyle/>
          <a:p>
            <a:r>
              <a:rPr lang="en-US" sz="2800" dirty="0" smtClean="0"/>
              <a:t>N</a:t>
            </a:r>
            <a:r>
              <a:rPr lang="en-US" sz="2800" baseline="30000" dirty="0" smtClean="0"/>
              <a:t>2</a:t>
            </a:r>
            <a:endParaRPr lang="en-US" sz="4400" baseline="30000" dirty="0"/>
          </a:p>
        </p:txBody>
      </p:sp>
      <p:cxnSp>
        <p:nvCxnSpPr>
          <p:cNvPr id="7" name="Straight Connector 6"/>
          <p:cNvCxnSpPr/>
          <p:nvPr/>
        </p:nvCxnSpPr>
        <p:spPr>
          <a:xfrm>
            <a:off x="4038600" y="1676400"/>
            <a:ext cx="2057400" cy="1588"/>
          </a:xfrm>
          <a:prstGeom prst="line">
            <a:avLst/>
          </a:prstGeom>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0" y="1219200"/>
            <a:ext cx="32004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ONE CROP COMBINATION</a:t>
            </a:r>
            <a:endParaRPr lang="en-US" b="1" dirty="0">
              <a:latin typeface="Times New Roman" pitchFamily="18" charset="0"/>
              <a:cs typeface="Times New Roman" pitchFamily="18" charset="0"/>
            </a:endParaRPr>
          </a:p>
        </p:txBody>
      </p:sp>
      <p:sp>
        <p:nvSpPr>
          <p:cNvPr id="11" name="TextBox 10"/>
          <p:cNvSpPr txBox="1"/>
          <p:nvPr/>
        </p:nvSpPr>
        <p:spPr>
          <a:xfrm>
            <a:off x="3657600" y="2133600"/>
            <a:ext cx="3962400" cy="1569660"/>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 (54.40 – 50)</a:t>
            </a:r>
            <a:r>
              <a:rPr lang="en-US" sz="2400" b="1" baseline="30000" dirty="0" smtClean="0">
                <a:latin typeface="Times New Roman" pitchFamily="18" charset="0"/>
                <a:cs typeface="Times New Roman" pitchFamily="18" charset="0"/>
              </a:rPr>
              <a:t>2 </a:t>
            </a:r>
            <a:r>
              <a:rPr lang="en-US" sz="2400" b="1" dirty="0" smtClean="0">
                <a:latin typeface="Times New Roman" pitchFamily="18" charset="0"/>
                <a:cs typeface="Times New Roman" pitchFamily="18" charset="0"/>
              </a:rPr>
              <a:t> /  (1)</a:t>
            </a:r>
            <a:r>
              <a:rPr lang="en-US" sz="2400" b="1" baseline="30000" dirty="0" smtClean="0">
                <a:latin typeface="Times New Roman" pitchFamily="18" charset="0"/>
                <a:cs typeface="Times New Roman" pitchFamily="18" charset="0"/>
              </a:rPr>
              <a:t>2</a:t>
            </a:r>
          </a:p>
          <a:p>
            <a:r>
              <a:rPr lang="en-US" sz="2400" b="1" dirty="0" smtClean="0">
                <a:latin typeface="Times New Roman" pitchFamily="18" charset="0"/>
                <a:cs typeface="Times New Roman" pitchFamily="18" charset="0"/>
              </a:rPr>
              <a:t>= (4.4)</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1</a:t>
            </a:r>
          </a:p>
          <a:p>
            <a:r>
              <a:rPr lang="en-US" sz="2400" b="1" dirty="0" smtClean="0">
                <a:latin typeface="Times New Roman" pitchFamily="18" charset="0"/>
                <a:cs typeface="Times New Roman" pitchFamily="18" charset="0"/>
              </a:rPr>
              <a:t>= 19.36 /1</a:t>
            </a:r>
          </a:p>
          <a:p>
            <a:r>
              <a:rPr lang="en-US" sz="2400" b="1" dirty="0" smtClean="0">
                <a:latin typeface="Times New Roman" pitchFamily="18" charset="0"/>
                <a:cs typeface="Times New Roman" pitchFamily="18" charset="0"/>
              </a:rPr>
              <a:t>= 19.36</a:t>
            </a:r>
            <a:endParaRPr lang="en-US" b="1" dirty="0">
              <a:latin typeface="Times New Roman" pitchFamily="18" charset="0"/>
              <a:cs typeface="Times New Roman" pitchFamily="18" charset="0"/>
            </a:endParaRPr>
          </a:p>
        </p:txBody>
      </p:sp>
      <p:sp>
        <p:nvSpPr>
          <p:cNvPr id="12" name="TextBox 11"/>
          <p:cNvSpPr txBox="1"/>
          <p:nvPr/>
        </p:nvSpPr>
        <p:spPr>
          <a:xfrm>
            <a:off x="3276600" y="4032409"/>
            <a:ext cx="12192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d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13" name="TextBox 12"/>
          <p:cNvSpPr txBox="1"/>
          <p:nvPr/>
        </p:nvSpPr>
        <p:spPr>
          <a:xfrm>
            <a:off x="4038600" y="3818454"/>
            <a:ext cx="4724400" cy="584775"/>
          </a:xfrm>
          <a:prstGeom prst="rect">
            <a:avLst/>
          </a:prstGeom>
          <a:noFill/>
        </p:spPr>
        <p:txBody>
          <a:bodyPr wrap="square" rtlCol="0">
            <a:spAutoFit/>
          </a:bodyPr>
          <a:lstStyle/>
          <a:p>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p - </a:t>
            </a:r>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n</a:t>
            </a:r>
            <a:endParaRPr lang="en-US" sz="1200" baseline="30000" dirty="0">
              <a:latin typeface="Times New Roman" pitchFamily="18" charset="0"/>
              <a:cs typeface="Times New Roman" pitchFamily="18" charset="0"/>
            </a:endParaRPr>
          </a:p>
        </p:txBody>
      </p:sp>
      <p:sp>
        <p:nvSpPr>
          <p:cNvPr id="14" name="TextBox 13"/>
          <p:cNvSpPr txBox="1"/>
          <p:nvPr/>
        </p:nvSpPr>
        <p:spPr>
          <a:xfrm>
            <a:off x="4800600" y="4373940"/>
            <a:ext cx="1066800" cy="523220"/>
          </a:xfrm>
          <a:prstGeom prst="rect">
            <a:avLst/>
          </a:prstGeom>
          <a:noFill/>
        </p:spPr>
        <p:txBody>
          <a:bodyPr wrap="square" rtlCol="0">
            <a:spAutoFit/>
          </a:bodyPr>
          <a:lstStyle/>
          <a:p>
            <a:r>
              <a:rPr lang="en-US" sz="2800" dirty="0" smtClean="0"/>
              <a:t>N</a:t>
            </a:r>
            <a:r>
              <a:rPr lang="en-US" sz="2800" baseline="30000" dirty="0" smtClean="0"/>
              <a:t>2</a:t>
            </a:r>
            <a:endParaRPr lang="en-US" sz="4400" baseline="30000" dirty="0"/>
          </a:p>
        </p:txBody>
      </p:sp>
      <p:cxnSp>
        <p:nvCxnSpPr>
          <p:cNvPr id="15" name="Straight Connector 14"/>
          <p:cNvCxnSpPr/>
          <p:nvPr/>
        </p:nvCxnSpPr>
        <p:spPr>
          <a:xfrm>
            <a:off x="4038600" y="4373940"/>
            <a:ext cx="2057400" cy="1588"/>
          </a:xfrm>
          <a:prstGeom prst="line">
            <a:avLst/>
          </a:prstGeom>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76200" y="3916740"/>
            <a:ext cx="35814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TWO CROP COMBINATIONS</a:t>
            </a:r>
            <a:endParaRPr lang="en-US" b="1" dirty="0">
              <a:latin typeface="Times New Roman" pitchFamily="18" charset="0"/>
              <a:cs typeface="Times New Roman" pitchFamily="18" charset="0"/>
            </a:endParaRPr>
          </a:p>
        </p:txBody>
      </p:sp>
      <p:sp>
        <p:nvSpPr>
          <p:cNvPr id="17" name="TextBox 16"/>
          <p:cNvSpPr txBox="1"/>
          <p:nvPr/>
        </p:nvSpPr>
        <p:spPr>
          <a:xfrm>
            <a:off x="3657600" y="4831140"/>
            <a:ext cx="5181600" cy="1938992"/>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 (54.40 - 25)</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(6.46 - 25)</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(2)</a:t>
            </a:r>
            <a:r>
              <a:rPr lang="en-US" sz="2400" b="1" baseline="30000" dirty="0" smtClean="0">
                <a:latin typeface="Times New Roman" pitchFamily="18" charset="0"/>
                <a:cs typeface="Times New Roman" pitchFamily="18" charset="0"/>
              </a:rPr>
              <a:t>2</a:t>
            </a:r>
          </a:p>
          <a:p>
            <a:r>
              <a:rPr lang="en-US" sz="2400" b="1" dirty="0" smtClean="0">
                <a:latin typeface="Times New Roman" pitchFamily="18" charset="0"/>
                <a:cs typeface="Times New Roman" pitchFamily="18" charset="0"/>
              </a:rPr>
              <a:t>= (29.4)</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(-18.54)</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4</a:t>
            </a:r>
          </a:p>
          <a:p>
            <a:r>
              <a:rPr lang="en-US" sz="2400" b="1" dirty="0" smtClean="0">
                <a:latin typeface="Times New Roman" pitchFamily="18" charset="0"/>
                <a:cs typeface="Times New Roman" pitchFamily="18" charset="0"/>
              </a:rPr>
              <a:t>= 864.36  - 343.73  /  4</a:t>
            </a:r>
          </a:p>
          <a:p>
            <a:r>
              <a:rPr lang="en-US" sz="2400" b="1" dirty="0" smtClean="0">
                <a:latin typeface="Times New Roman" pitchFamily="18" charset="0"/>
                <a:cs typeface="Times New Roman" pitchFamily="18" charset="0"/>
              </a:rPr>
              <a:t>= 520.63  / 4 </a:t>
            </a:r>
          </a:p>
          <a:p>
            <a:r>
              <a:rPr lang="en-US" sz="2400" b="1" dirty="0" smtClean="0">
                <a:latin typeface="Times New Roman" pitchFamily="18" charset="0"/>
                <a:cs typeface="Times New Roman" pitchFamily="18" charset="0"/>
              </a:rPr>
              <a:t>= 130.16</a:t>
            </a:r>
            <a:endParaRPr lang="en-US" b="1" dirty="0">
              <a:latin typeface="Times New Roman" pitchFamily="18" charset="0"/>
              <a:cs typeface="Times New Roman" pitchFamily="18" charset="0"/>
            </a:endParaRPr>
          </a:p>
        </p:txBody>
      </p:sp>
      <p:sp>
        <p:nvSpPr>
          <p:cNvPr id="18" name="Rectangle 17"/>
          <p:cNvSpPr/>
          <p:nvPr/>
        </p:nvSpPr>
        <p:spPr>
          <a:xfrm>
            <a:off x="1104060" y="228600"/>
            <a:ext cx="7125540" cy="461665"/>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CROP COMBINATION ANALYSIS (RAFIULLAH)</a:t>
            </a:r>
            <a:endParaRPr lang="en-US"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43200" y="518755"/>
            <a:ext cx="12192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d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5" name="TextBox 4"/>
          <p:cNvSpPr txBox="1"/>
          <p:nvPr/>
        </p:nvSpPr>
        <p:spPr>
          <a:xfrm>
            <a:off x="3505200" y="304800"/>
            <a:ext cx="4724400" cy="584775"/>
          </a:xfrm>
          <a:prstGeom prst="rect">
            <a:avLst/>
          </a:prstGeom>
          <a:noFill/>
        </p:spPr>
        <p:txBody>
          <a:bodyPr wrap="square" rtlCol="0">
            <a:spAutoFit/>
          </a:bodyPr>
          <a:lstStyle/>
          <a:p>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p - </a:t>
            </a:r>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n</a:t>
            </a:r>
            <a:endParaRPr lang="en-US" sz="1200" baseline="30000" dirty="0">
              <a:latin typeface="Times New Roman" pitchFamily="18" charset="0"/>
              <a:cs typeface="Times New Roman" pitchFamily="18" charset="0"/>
            </a:endParaRPr>
          </a:p>
        </p:txBody>
      </p:sp>
      <p:sp>
        <p:nvSpPr>
          <p:cNvPr id="6" name="TextBox 5"/>
          <p:cNvSpPr txBox="1"/>
          <p:nvPr/>
        </p:nvSpPr>
        <p:spPr>
          <a:xfrm>
            <a:off x="4267200" y="860286"/>
            <a:ext cx="1066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N</a:t>
            </a:r>
            <a:r>
              <a:rPr lang="en-US" sz="2800" baseline="30000" dirty="0" smtClean="0">
                <a:latin typeface="Times New Roman" pitchFamily="18" charset="0"/>
                <a:cs typeface="Times New Roman" pitchFamily="18" charset="0"/>
              </a:rPr>
              <a:t>2</a:t>
            </a:r>
            <a:endParaRPr lang="en-US" sz="4400" baseline="30000" dirty="0">
              <a:latin typeface="Times New Roman" pitchFamily="18" charset="0"/>
              <a:cs typeface="Times New Roman" pitchFamily="18" charset="0"/>
            </a:endParaRPr>
          </a:p>
        </p:txBody>
      </p:sp>
      <p:cxnSp>
        <p:nvCxnSpPr>
          <p:cNvPr id="7" name="Straight Connector 6"/>
          <p:cNvCxnSpPr/>
          <p:nvPr/>
        </p:nvCxnSpPr>
        <p:spPr>
          <a:xfrm>
            <a:off x="3505200" y="860286"/>
            <a:ext cx="2057400" cy="1588"/>
          </a:xfrm>
          <a:prstGeom prst="line">
            <a:avLst/>
          </a:prstGeom>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152400" y="403086"/>
            <a:ext cx="3200400" cy="307777"/>
          </a:xfrm>
          <a:prstGeom prst="rect">
            <a:avLst/>
          </a:prstGeom>
          <a:noFill/>
        </p:spPr>
        <p:txBody>
          <a:bodyPr wrap="square" rtlCol="0">
            <a:spAutoFit/>
          </a:bodyPr>
          <a:lstStyle/>
          <a:p>
            <a:pPr algn="ctr"/>
            <a:r>
              <a:rPr lang="en-US" sz="1400" b="1" dirty="0" smtClean="0">
                <a:latin typeface="Times New Roman" pitchFamily="18" charset="0"/>
                <a:cs typeface="Times New Roman" pitchFamily="18" charset="0"/>
              </a:rPr>
              <a:t>THREE CROP COMBINATIONS</a:t>
            </a:r>
            <a:endParaRPr lang="en-US" sz="1400" b="1" dirty="0">
              <a:latin typeface="Times New Roman" pitchFamily="18" charset="0"/>
              <a:cs typeface="Times New Roman" pitchFamily="18" charset="0"/>
            </a:endParaRPr>
          </a:p>
        </p:txBody>
      </p:sp>
      <p:sp>
        <p:nvSpPr>
          <p:cNvPr id="9" name="TextBox 8"/>
          <p:cNvSpPr txBox="1"/>
          <p:nvPr/>
        </p:nvSpPr>
        <p:spPr>
          <a:xfrm>
            <a:off x="2133600" y="1317486"/>
            <a:ext cx="7010400" cy="1938992"/>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 (54.40 – 16.7)</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(6.46 – 16.7)</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(4.06 -16.7)</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(3)</a:t>
            </a:r>
            <a:r>
              <a:rPr lang="en-US" sz="2400" b="1" baseline="30000" dirty="0" smtClean="0">
                <a:latin typeface="Times New Roman" pitchFamily="18" charset="0"/>
                <a:cs typeface="Times New Roman" pitchFamily="18" charset="0"/>
              </a:rPr>
              <a:t>2</a:t>
            </a:r>
          </a:p>
          <a:p>
            <a:r>
              <a:rPr lang="en-US" sz="2400" b="1" dirty="0" smtClean="0">
                <a:latin typeface="Times New Roman" pitchFamily="18" charset="0"/>
                <a:cs typeface="Times New Roman" pitchFamily="18" charset="0"/>
              </a:rPr>
              <a:t>= (37.7)</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(-10.24)</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(-12.64)</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9</a:t>
            </a:r>
          </a:p>
          <a:p>
            <a:r>
              <a:rPr lang="en-US" sz="2400" b="1" dirty="0" smtClean="0">
                <a:latin typeface="Times New Roman" pitchFamily="18" charset="0"/>
                <a:cs typeface="Times New Roman" pitchFamily="18" charset="0"/>
              </a:rPr>
              <a:t>= 1421.29 + 104.86 – 159.76  /9</a:t>
            </a:r>
          </a:p>
          <a:p>
            <a:r>
              <a:rPr lang="en-US" sz="2400" b="1" dirty="0" smtClean="0">
                <a:latin typeface="Times New Roman" pitchFamily="18" charset="0"/>
                <a:cs typeface="Times New Roman" pitchFamily="18" charset="0"/>
              </a:rPr>
              <a:t>= 1366.39  / 9</a:t>
            </a:r>
          </a:p>
          <a:p>
            <a:r>
              <a:rPr lang="en-US" sz="2400" b="1" dirty="0" smtClean="0">
                <a:latin typeface="Times New Roman" pitchFamily="18" charset="0"/>
                <a:cs typeface="Times New Roman" pitchFamily="18" charset="0"/>
              </a:rPr>
              <a:t>= 151.82</a:t>
            </a:r>
            <a:endParaRPr lang="en-US" b="1" dirty="0">
              <a:latin typeface="Times New Roman" pitchFamily="18" charset="0"/>
              <a:cs typeface="Times New Roman" pitchFamily="18" charset="0"/>
            </a:endParaRPr>
          </a:p>
        </p:txBody>
      </p:sp>
      <p:sp>
        <p:nvSpPr>
          <p:cNvPr id="10" name="TextBox 9"/>
          <p:cNvSpPr txBox="1"/>
          <p:nvPr/>
        </p:nvSpPr>
        <p:spPr>
          <a:xfrm>
            <a:off x="2286000" y="3490555"/>
            <a:ext cx="12192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d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11" name="TextBox 10"/>
          <p:cNvSpPr txBox="1"/>
          <p:nvPr/>
        </p:nvSpPr>
        <p:spPr>
          <a:xfrm>
            <a:off x="3048000" y="3276600"/>
            <a:ext cx="4724400" cy="584775"/>
          </a:xfrm>
          <a:prstGeom prst="rect">
            <a:avLst/>
          </a:prstGeom>
          <a:noFill/>
        </p:spPr>
        <p:txBody>
          <a:bodyPr wrap="square" rtlCol="0">
            <a:spAutoFit/>
          </a:bodyPr>
          <a:lstStyle/>
          <a:p>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p - </a:t>
            </a:r>
            <a:r>
              <a:rPr lang="en-US" sz="2400" dirty="0" smtClean="0">
                <a:latin typeface="Times New Roman" pitchFamily="18" charset="0"/>
                <a:cs typeface="Times New Roman" pitchFamily="18" charset="0"/>
                <a:sym typeface="Symbol"/>
              </a:rPr>
              <a:t></a:t>
            </a:r>
            <a:r>
              <a:rPr lang="en-US" sz="3200" dirty="0" smtClean="0">
                <a:latin typeface="Times New Roman" pitchFamily="18" charset="0"/>
                <a:cs typeface="Times New Roman" pitchFamily="18" charset="0"/>
                <a:sym typeface="Symbol"/>
              </a:rPr>
              <a:t>D</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n</a:t>
            </a:r>
            <a:endParaRPr lang="en-US" sz="1200" baseline="30000" dirty="0">
              <a:latin typeface="Times New Roman" pitchFamily="18" charset="0"/>
              <a:cs typeface="Times New Roman" pitchFamily="18" charset="0"/>
            </a:endParaRPr>
          </a:p>
        </p:txBody>
      </p:sp>
      <p:sp>
        <p:nvSpPr>
          <p:cNvPr id="12" name="TextBox 11"/>
          <p:cNvSpPr txBox="1"/>
          <p:nvPr/>
        </p:nvSpPr>
        <p:spPr>
          <a:xfrm>
            <a:off x="3810000" y="3832086"/>
            <a:ext cx="1066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N</a:t>
            </a:r>
            <a:r>
              <a:rPr lang="en-US" sz="2800" baseline="30000" dirty="0" smtClean="0">
                <a:latin typeface="Times New Roman" pitchFamily="18" charset="0"/>
                <a:cs typeface="Times New Roman" pitchFamily="18" charset="0"/>
              </a:rPr>
              <a:t>2</a:t>
            </a:r>
            <a:endParaRPr lang="en-US" sz="4400" baseline="30000" dirty="0">
              <a:latin typeface="Times New Roman" pitchFamily="18" charset="0"/>
              <a:cs typeface="Times New Roman" pitchFamily="18" charset="0"/>
            </a:endParaRPr>
          </a:p>
        </p:txBody>
      </p:sp>
      <p:cxnSp>
        <p:nvCxnSpPr>
          <p:cNvPr id="13" name="Straight Connector 12"/>
          <p:cNvCxnSpPr/>
          <p:nvPr/>
        </p:nvCxnSpPr>
        <p:spPr>
          <a:xfrm>
            <a:off x="3048000" y="3832086"/>
            <a:ext cx="2057400" cy="1588"/>
          </a:xfrm>
          <a:prstGeom prst="line">
            <a:avLst/>
          </a:prstGeom>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228600" y="3374886"/>
            <a:ext cx="3200400" cy="307777"/>
          </a:xfrm>
          <a:prstGeom prst="rect">
            <a:avLst/>
          </a:prstGeom>
          <a:noFill/>
        </p:spPr>
        <p:txBody>
          <a:bodyPr wrap="square" rtlCol="0">
            <a:spAutoFit/>
          </a:bodyPr>
          <a:lstStyle/>
          <a:p>
            <a:pPr algn="ctr"/>
            <a:r>
              <a:rPr lang="en-US" sz="1400" b="1" dirty="0" smtClean="0">
                <a:latin typeface="Times New Roman" pitchFamily="18" charset="0"/>
                <a:cs typeface="Times New Roman" pitchFamily="18" charset="0"/>
              </a:rPr>
              <a:t>FOUR CROP COMBINATIONS</a:t>
            </a:r>
            <a:endParaRPr lang="en-US" sz="1400" b="1" dirty="0">
              <a:latin typeface="Times New Roman" pitchFamily="18" charset="0"/>
              <a:cs typeface="Times New Roman" pitchFamily="18" charset="0"/>
            </a:endParaRPr>
          </a:p>
        </p:txBody>
      </p:sp>
      <p:sp>
        <p:nvSpPr>
          <p:cNvPr id="15" name="TextBox 14"/>
          <p:cNvSpPr txBox="1"/>
          <p:nvPr/>
        </p:nvSpPr>
        <p:spPr>
          <a:xfrm>
            <a:off x="228600" y="4289286"/>
            <a:ext cx="8915400" cy="1938992"/>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 (54.40 – 12.5)</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(6.46 – 12.5)</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(4.06 – 12.5)</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(3.24-12.5)</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(4)</a:t>
            </a:r>
            <a:r>
              <a:rPr lang="en-US" sz="2400" b="1" baseline="30000" dirty="0" smtClean="0">
                <a:latin typeface="Times New Roman" pitchFamily="18" charset="0"/>
                <a:cs typeface="Times New Roman" pitchFamily="18" charset="0"/>
              </a:rPr>
              <a:t>2</a:t>
            </a:r>
          </a:p>
          <a:p>
            <a:r>
              <a:rPr lang="en-US" sz="2400" b="1" dirty="0" smtClean="0">
                <a:latin typeface="Times New Roman" pitchFamily="18" charset="0"/>
                <a:cs typeface="Times New Roman" pitchFamily="18" charset="0"/>
              </a:rPr>
              <a:t>= (41.9)</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(-6.04)</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(-8.44)</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(-9.26)</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16</a:t>
            </a:r>
          </a:p>
          <a:p>
            <a:r>
              <a:rPr lang="en-US" sz="2400" b="1" dirty="0" smtClean="0">
                <a:latin typeface="Times New Roman" pitchFamily="18" charset="0"/>
                <a:cs typeface="Times New Roman" pitchFamily="18" charset="0"/>
              </a:rPr>
              <a:t>= 1755.61 + 36.48 – 71.23 – 85.74 / 16</a:t>
            </a:r>
          </a:p>
          <a:p>
            <a:r>
              <a:rPr lang="en-US" sz="2400" b="1" dirty="0" smtClean="0">
                <a:latin typeface="Times New Roman" pitchFamily="18" charset="0"/>
                <a:cs typeface="Times New Roman" pitchFamily="18" charset="0"/>
              </a:rPr>
              <a:t>= 1635.12  / 16</a:t>
            </a:r>
          </a:p>
          <a:p>
            <a:r>
              <a:rPr lang="en-US" sz="2400" b="1" dirty="0" smtClean="0">
                <a:latin typeface="Times New Roman" pitchFamily="18" charset="0"/>
                <a:cs typeface="Times New Roman" pitchFamily="18" charset="0"/>
              </a:rPr>
              <a:t>= 102.19</a:t>
            </a:r>
            <a:endParaRPr lang="en-US" b="1" dirty="0">
              <a:latin typeface="Times New Roman" pitchFamily="18" charset="0"/>
              <a:cs typeface="Times New Roman" pitchFamily="18" charset="0"/>
            </a:endParaRPr>
          </a:p>
        </p:txBody>
      </p:sp>
      <p:sp>
        <p:nvSpPr>
          <p:cNvPr id="16" name="TextBox 15"/>
          <p:cNvSpPr txBox="1"/>
          <p:nvPr/>
        </p:nvSpPr>
        <p:spPr>
          <a:xfrm>
            <a:off x="0" y="1"/>
            <a:ext cx="2971800" cy="461665"/>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Cont….</a:t>
            </a:r>
            <a:endParaRPr lang="en-US" sz="24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0" y="823555"/>
            <a:ext cx="12192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d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5" name="TextBox 4"/>
          <p:cNvSpPr txBox="1"/>
          <p:nvPr/>
        </p:nvSpPr>
        <p:spPr>
          <a:xfrm>
            <a:off x="3048000" y="609600"/>
            <a:ext cx="4724400" cy="369332"/>
          </a:xfrm>
          <a:prstGeom prst="rect">
            <a:avLst/>
          </a:prstGeom>
          <a:noFill/>
        </p:spPr>
        <p:txBody>
          <a:bodyPr wrap="square" rtlCol="0">
            <a:spAutoFit/>
          </a:bodyPr>
          <a:lstStyle/>
          <a:p>
            <a:r>
              <a:rPr lang="en-US" dirty="0" smtClean="0">
                <a:latin typeface="Times New Roman" pitchFamily="18" charset="0"/>
                <a:cs typeface="Times New Roman" pitchFamily="18" charset="0"/>
                <a:sym typeface="Symbol"/>
              </a:rPr>
              <a:t>D</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 - </a:t>
            </a:r>
            <a:r>
              <a:rPr lang="en-US" dirty="0" smtClean="0">
                <a:latin typeface="Times New Roman" pitchFamily="18" charset="0"/>
                <a:cs typeface="Times New Roman" pitchFamily="18" charset="0"/>
                <a:sym typeface="Symbol"/>
              </a:rPr>
              <a:t>D</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n</a:t>
            </a:r>
            <a:endParaRPr lang="en-US" baseline="30000" dirty="0">
              <a:latin typeface="Times New Roman" pitchFamily="18" charset="0"/>
              <a:cs typeface="Times New Roman" pitchFamily="18" charset="0"/>
            </a:endParaRPr>
          </a:p>
        </p:txBody>
      </p:sp>
      <p:sp>
        <p:nvSpPr>
          <p:cNvPr id="6" name="TextBox 5"/>
          <p:cNvSpPr txBox="1"/>
          <p:nvPr/>
        </p:nvSpPr>
        <p:spPr>
          <a:xfrm>
            <a:off x="3810000" y="1165086"/>
            <a:ext cx="1066800" cy="523220"/>
          </a:xfrm>
          <a:prstGeom prst="rect">
            <a:avLst/>
          </a:prstGeom>
          <a:noFill/>
        </p:spPr>
        <p:txBody>
          <a:bodyPr wrap="square" rtlCol="0">
            <a:spAutoFit/>
          </a:bodyPr>
          <a:lstStyle/>
          <a:p>
            <a:r>
              <a:rPr lang="en-US" sz="2800" dirty="0" smtClean="0"/>
              <a:t>N</a:t>
            </a:r>
            <a:r>
              <a:rPr lang="en-US" sz="2800" baseline="30000" dirty="0" smtClean="0"/>
              <a:t>2</a:t>
            </a:r>
            <a:endParaRPr lang="en-US" sz="4400" baseline="30000" dirty="0"/>
          </a:p>
        </p:txBody>
      </p:sp>
      <p:cxnSp>
        <p:nvCxnSpPr>
          <p:cNvPr id="7" name="Straight Connector 6"/>
          <p:cNvCxnSpPr/>
          <p:nvPr/>
        </p:nvCxnSpPr>
        <p:spPr>
          <a:xfrm>
            <a:off x="3048000" y="1165086"/>
            <a:ext cx="2057400" cy="1588"/>
          </a:xfrm>
          <a:prstGeom prst="line">
            <a:avLst/>
          </a:prstGeom>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228600" y="631686"/>
            <a:ext cx="3200400" cy="307777"/>
          </a:xfrm>
          <a:prstGeom prst="rect">
            <a:avLst/>
          </a:prstGeom>
          <a:noFill/>
        </p:spPr>
        <p:txBody>
          <a:bodyPr wrap="square" rtlCol="0">
            <a:spAutoFit/>
          </a:bodyPr>
          <a:lstStyle/>
          <a:p>
            <a:pPr algn="ctr"/>
            <a:r>
              <a:rPr lang="en-US" sz="1400" b="1" dirty="0" smtClean="0">
                <a:latin typeface="Times New Roman" pitchFamily="18" charset="0"/>
                <a:cs typeface="Times New Roman" pitchFamily="18" charset="0"/>
              </a:rPr>
              <a:t>FIVE CROP COMBINATIONS</a:t>
            </a:r>
            <a:endParaRPr lang="en-US" sz="1400" b="1" dirty="0">
              <a:latin typeface="Times New Roman" pitchFamily="18" charset="0"/>
              <a:cs typeface="Times New Roman" pitchFamily="18" charset="0"/>
            </a:endParaRPr>
          </a:p>
        </p:txBody>
      </p:sp>
      <p:sp>
        <p:nvSpPr>
          <p:cNvPr id="9" name="TextBox 8"/>
          <p:cNvSpPr txBox="1"/>
          <p:nvPr/>
        </p:nvSpPr>
        <p:spPr>
          <a:xfrm>
            <a:off x="0" y="1622286"/>
            <a:ext cx="9144000" cy="1477328"/>
          </a:xfrm>
          <a:prstGeom prst="rect">
            <a:avLst/>
          </a:prstGeom>
          <a:noFill/>
        </p:spPr>
        <p:txBody>
          <a:bodyPr wrap="square" rtlCol="0">
            <a:spAutoFit/>
          </a:bodyPr>
          <a:lstStyle/>
          <a:p>
            <a:r>
              <a:rPr lang="en-US" b="1" dirty="0" smtClean="0">
                <a:latin typeface="Times New Roman" pitchFamily="18" charset="0"/>
                <a:cs typeface="Times New Roman" pitchFamily="18" charset="0"/>
              </a:rPr>
              <a:t>= (54.40 – 10)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(6.46 – 10)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(4.06 – 10)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(3.24- 10)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(1.72 - 10)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(5)</a:t>
            </a:r>
            <a:r>
              <a:rPr lang="en-US" b="1" baseline="30000" dirty="0" smtClean="0">
                <a:latin typeface="Times New Roman" pitchFamily="18" charset="0"/>
                <a:cs typeface="Times New Roman" pitchFamily="18" charset="0"/>
              </a:rPr>
              <a:t>2</a:t>
            </a:r>
          </a:p>
          <a:p>
            <a:r>
              <a:rPr lang="en-US" b="1" dirty="0" smtClean="0">
                <a:latin typeface="Times New Roman" pitchFamily="18" charset="0"/>
                <a:cs typeface="Times New Roman" pitchFamily="18" charset="0"/>
              </a:rPr>
              <a:t>= (44.4)</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(-3.54)</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(-5.94)</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(-6.76)</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(-8.28)</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25</a:t>
            </a:r>
          </a:p>
          <a:p>
            <a:r>
              <a:rPr lang="en-US" b="1" dirty="0" smtClean="0">
                <a:latin typeface="Times New Roman" pitchFamily="18" charset="0"/>
                <a:cs typeface="Times New Roman" pitchFamily="18" charset="0"/>
              </a:rPr>
              <a:t>= 1971.36 + 12.53 – 35.28 – 45.69 – 68.56  / 25</a:t>
            </a:r>
          </a:p>
          <a:p>
            <a:r>
              <a:rPr lang="en-US" b="1" dirty="0" smtClean="0">
                <a:latin typeface="Times New Roman" pitchFamily="18" charset="0"/>
                <a:cs typeface="Times New Roman" pitchFamily="18" charset="0"/>
              </a:rPr>
              <a:t>= 1834.36  / 25</a:t>
            </a:r>
          </a:p>
          <a:p>
            <a:r>
              <a:rPr lang="en-US" b="1" dirty="0" smtClean="0">
                <a:latin typeface="Times New Roman" pitchFamily="18" charset="0"/>
                <a:cs typeface="Times New Roman" pitchFamily="18" charset="0"/>
              </a:rPr>
              <a:t>= 73.37</a:t>
            </a:r>
            <a:endParaRPr lang="en-US" b="1" dirty="0">
              <a:latin typeface="Times New Roman" pitchFamily="18" charset="0"/>
              <a:cs typeface="Times New Roman" pitchFamily="18" charset="0"/>
            </a:endParaRPr>
          </a:p>
        </p:txBody>
      </p:sp>
      <p:graphicFrame>
        <p:nvGraphicFramePr>
          <p:cNvPr id="14" name="Diagram 13"/>
          <p:cNvGraphicFramePr/>
          <p:nvPr/>
        </p:nvGraphicFramePr>
        <p:xfrm>
          <a:off x="0" y="4191000"/>
          <a:ext cx="9144000" cy="2554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p:cNvSpPr txBox="1"/>
          <p:nvPr/>
        </p:nvSpPr>
        <p:spPr>
          <a:xfrm>
            <a:off x="0" y="1"/>
            <a:ext cx="2971800" cy="461665"/>
          </a:xfrm>
          <a:prstGeom prst="rect">
            <a:avLst/>
          </a:prstGeom>
          <a:noFill/>
        </p:spPr>
        <p:txBody>
          <a:bodyPr wrap="square" rtlCol="0">
            <a:spAutoFit/>
          </a:bodyPr>
          <a:lstStyle/>
          <a:p>
            <a:r>
              <a:rPr lang="en-US" sz="2400" i="1" dirty="0" err="1" smtClean="0"/>
              <a:t>Cntd</a:t>
            </a:r>
            <a:r>
              <a:rPr lang="en-US" sz="2400" i="1" dirty="0" smtClean="0"/>
              <a:t>….</a:t>
            </a:r>
            <a:endParaRPr lang="en-US" sz="2400"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90600" y="914400"/>
          <a:ext cx="7010400" cy="1224280"/>
        </p:xfrm>
        <a:graphic>
          <a:graphicData uri="http://schemas.openxmlformats.org/drawingml/2006/table">
            <a:tbl>
              <a:tblPr firstRow="1" bandRow="1">
                <a:tableStyleId>{74C1A8A3-306A-4EB7-A6B1-4F7E0EB9C5D6}</a:tableStyleId>
              </a:tblPr>
              <a:tblGrid>
                <a:gridCol w="3657600"/>
                <a:gridCol w="3352800"/>
              </a:tblGrid>
              <a:tr h="612140">
                <a:tc>
                  <a:txBody>
                    <a:bodyPr/>
                    <a:lstStyle/>
                    <a:p>
                      <a:pPr algn="ctr"/>
                      <a:r>
                        <a:rPr lang="en-US" sz="2400" dirty="0" smtClean="0"/>
                        <a:t>PROFOUNDER</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YEAR</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140">
                <a:tc>
                  <a:txBody>
                    <a:bodyPr/>
                    <a:lstStyle/>
                    <a:p>
                      <a:pPr algn="ctr"/>
                      <a:r>
                        <a:rPr lang="en-US" sz="2400" b="1" dirty="0" smtClean="0"/>
                        <a:t>KIKUKAZI</a:t>
                      </a:r>
                      <a:r>
                        <a:rPr lang="en-US" sz="2400" b="1" baseline="0" dirty="0" smtClean="0"/>
                        <a:t> DOI</a:t>
                      </a: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smtClean="0"/>
                        <a:t>1959</a:t>
                      </a: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0" y="2133600"/>
            <a:ext cx="9144000" cy="3416320"/>
          </a:xfrm>
          <a:prstGeom prst="rect">
            <a:avLst/>
          </a:prstGeom>
          <a:noFill/>
        </p:spPr>
        <p:txBody>
          <a:bodyPr wrap="square" rtlCol="0">
            <a:spAutoFit/>
          </a:bodyPr>
          <a:lstStyle/>
          <a:p>
            <a:r>
              <a:rPr lang="en-US" u="sng" dirty="0" smtClean="0">
                <a:solidFill>
                  <a:srgbClr val="7030A0"/>
                </a:solidFill>
                <a:latin typeface="Times New Roman" pitchFamily="18" charset="0"/>
                <a:cs typeface="Times New Roman" pitchFamily="18" charset="0"/>
              </a:rPr>
              <a:t>METHODOLOGY : </a:t>
            </a:r>
          </a:p>
          <a:p>
            <a:endParaRPr lang="en-US" dirty="0" smtClean="0">
              <a:solidFill>
                <a:srgbClr val="7030A0"/>
              </a:solidFill>
              <a:latin typeface="Times New Roman" pitchFamily="18" charset="0"/>
              <a:cs typeface="Times New Roman" pitchFamily="18" charset="0"/>
            </a:endParaRPr>
          </a:p>
          <a:p>
            <a:r>
              <a:rPr lang="en-US" dirty="0" smtClean="0">
                <a:solidFill>
                  <a:srgbClr val="7030A0"/>
                </a:solidFill>
                <a:latin typeface="Times New Roman" pitchFamily="18" charset="0"/>
                <a:cs typeface="Times New Roman" pitchFamily="18" charset="0"/>
              </a:rPr>
              <a:t>	It is a modified method proposed by K. </a:t>
            </a:r>
            <a:r>
              <a:rPr lang="en-US" dirty="0" err="1" smtClean="0">
                <a:solidFill>
                  <a:srgbClr val="7030A0"/>
                </a:solidFill>
                <a:latin typeface="Times New Roman" pitchFamily="18" charset="0"/>
                <a:cs typeface="Times New Roman" pitchFamily="18" charset="0"/>
              </a:rPr>
              <a:t>Doi</a:t>
            </a:r>
            <a:r>
              <a:rPr lang="en-US" dirty="0" smtClean="0">
                <a:solidFill>
                  <a:srgbClr val="7030A0"/>
                </a:solidFill>
                <a:latin typeface="Times New Roman" pitchFamily="18" charset="0"/>
                <a:cs typeface="Times New Roman" pitchFamily="18" charset="0"/>
              </a:rPr>
              <a:t>.</a:t>
            </a:r>
          </a:p>
          <a:p>
            <a:endParaRPr lang="en-US" dirty="0" smtClean="0">
              <a:solidFill>
                <a:srgbClr val="7030A0"/>
              </a:solidFill>
              <a:latin typeface="Times New Roman" pitchFamily="18" charset="0"/>
              <a:cs typeface="Times New Roman" pitchFamily="18" charset="0"/>
            </a:endParaRPr>
          </a:p>
          <a:p>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Doi</a:t>
            </a:r>
            <a:r>
              <a:rPr lang="en-US" dirty="0" smtClean="0">
                <a:solidFill>
                  <a:srgbClr val="7030A0"/>
                </a:solidFill>
                <a:latin typeface="Times New Roman" pitchFamily="18" charset="0"/>
                <a:cs typeface="Times New Roman" pitchFamily="18" charset="0"/>
              </a:rPr>
              <a:t> produced a  critical table value for crop 	combination method.</a:t>
            </a:r>
          </a:p>
          <a:p>
            <a:endParaRPr lang="en-US" dirty="0" smtClean="0">
              <a:solidFill>
                <a:srgbClr val="7030A0"/>
              </a:solidFill>
              <a:latin typeface="Times New Roman" pitchFamily="18" charset="0"/>
              <a:cs typeface="Times New Roman" pitchFamily="18" charset="0"/>
            </a:endParaRPr>
          </a:p>
          <a:p>
            <a:r>
              <a:rPr lang="en-US" dirty="0" smtClean="0">
                <a:solidFill>
                  <a:srgbClr val="7030A0"/>
                </a:solidFill>
                <a:latin typeface="Times New Roman" pitchFamily="18" charset="0"/>
                <a:cs typeface="Times New Roman" pitchFamily="18" charset="0"/>
              </a:rPr>
              <a:t>	The scale of cumulative percentage starts from above 	50 % which is contributed by the higher ranks for one 	crop combination.</a:t>
            </a:r>
          </a:p>
          <a:p>
            <a:endParaRPr lang="en-US" dirty="0" smtClean="0">
              <a:solidFill>
                <a:srgbClr val="7030A0"/>
              </a:solidFill>
              <a:latin typeface="Times New Roman" pitchFamily="18" charset="0"/>
              <a:cs typeface="Times New Roman" pitchFamily="18" charset="0"/>
            </a:endParaRPr>
          </a:p>
          <a:p>
            <a:r>
              <a:rPr lang="en-US" dirty="0" smtClean="0">
                <a:solidFill>
                  <a:srgbClr val="7030A0"/>
                </a:solidFill>
                <a:latin typeface="Times New Roman" pitchFamily="18" charset="0"/>
                <a:cs typeface="Times New Roman" pitchFamily="18" charset="0"/>
              </a:rPr>
              <a:t>	If the percentage held by a  single crop is lower than 	the critical value the crop is dropped from the 	combination.</a:t>
            </a:r>
          </a:p>
          <a:p>
            <a:endParaRPr lang="en-US" dirty="0">
              <a:solidFill>
                <a:srgbClr val="7030A0"/>
              </a:solidFill>
              <a:latin typeface="Times New Roman" pitchFamily="18" charset="0"/>
              <a:cs typeface="Times New Roman" pitchFamily="18" charset="0"/>
            </a:endParaRPr>
          </a:p>
        </p:txBody>
      </p:sp>
      <p:sp>
        <p:nvSpPr>
          <p:cNvPr id="7" name="Rectangle 6"/>
          <p:cNvSpPr/>
          <p:nvPr/>
        </p:nvSpPr>
        <p:spPr>
          <a:xfrm>
            <a:off x="957240" y="147935"/>
            <a:ext cx="6738960"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MODIFIED MINIMUM DEVIATION METHOD</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19200" y="1524000"/>
            <a:ext cx="6477000" cy="369332"/>
          </a:xfrm>
          <a:prstGeom prst="rect">
            <a:avLst/>
          </a:prstGeom>
          <a:noFill/>
        </p:spPr>
        <p:txBody>
          <a:bodyPr wrap="square" rtlCol="0">
            <a:spAutoFit/>
          </a:bodyPr>
          <a:lstStyle/>
          <a:p>
            <a:r>
              <a:rPr lang="en-US" dirty="0" smtClean="0"/>
              <a:t>  </a:t>
            </a:r>
            <a:endParaRPr lang="en-US" dirty="0"/>
          </a:p>
        </p:txBody>
      </p:sp>
      <p:sp>
        <p:nvSpPr>
          <p:cNvPr id="7" name="TextBox 6"/>
          <p:cNvSpPr txBox="1"/>
          <p:nvPr/>
        </p:nvSpPr>
        <p:spPr>
          <a:xfrm>
            <a:off x="381000" y="1371600"/>
            <a:ext cx="8382000" cy="2806987"/>
          </a:xfrm>
          <a:prstGeom prst="rect">
            <a:avLst/>
          </a:prstGeom>
          <a:noFill/>
        </p:spPr>
        <p:txBody>
          <a:bodyPr wrap="square" rtlCol="0">
            <a:spAutoFit/>
          </a:bodyPr>
          <a:lstStyle/>
          <a:p>
            <a:pPr algn="just">
              <a:lnSpc>
                <a:spcPct val="150000"/>
              </a:lnSpc>
              <a:buFont typeface="Wingdings" pitchFamily="2" charset="2"/>
              <a:buChar char="Ø"/>
            </a:pPr>
            <a:r>
              <a:rPr lang="en-US" sz="2000" b="1" dirty="0" smtClean="0">
                <a:solidFill>
                  <a:srgbClr val="7030A0"/>
                </a:solidFill>
                <a:latin typeface="Times New Roman" pitchFamily="18" charset="0"/>
                <a:cs typeface="Times New Roman" pitchFamily="18" charset="0"/>
              </a:rPr>
              <a:t>The study of crop combination region constitute an important aspect of agricultural geography as it provides a good basis for agricultural regionalization. </a:t>
            </a:r>
          </a:p>
          <a:p>
            <a:pPr algn="just">
              <a:lnSpc>
                <a:spcPct val="150000"/>
              </a:lnSpc>
              <a:buFont typeface="Wingdings" pitchFamily="2" charset="2"/>
              <a:buChar char="Ø"/>
            </a:pPr>
            <a:r>
              <a:rPr lang="en-US" sz="2000" b="1" dirty="0" smtClean="0">
                <a:solidFill>
                  <a:srgbClr val="7030A0"/>
                </a:solidFill>
                <a:latin typeface="Times New Roman" pitchFamily="18" charset="0"/>
                <a:cs typeface="Times New Roman" pitchFamily="18" charset="0"/>
              </a:rPr>
              <a:t>The study of crop combination enables to evaluate the suitability and consistency of cropping patterns in the context of the local environment and place.   </a:t>
            </a:r>
            <a:endParaRPr lang="en-US" sz="2000" b="1" dirty="0">
              <a:solidFill>
                <a:srgbClr val="7030A0"/>
              </a:solidFill>
              <a:latin typeface="Times New Roman" pitchFamily="18" charset="0"/>
              <a:cs typeface="Times New Roman" pitchFamily="18" charset="0"/>
            </a:endParaRPr>
          </a:p>
        </p:txBody>
      </p:sp>
      <p:sp>
        <p:nvSpPr>
          <p:cNvPr id="4" name="Rectangle 3"/>
          <p:cNvSpPr/>
          <p:nvPr/>
        </p:nvSpPr>
        <p:spPr>
          <a:xfrm>
            <a:off x="3276600" y="304800"/>
            <a:ext cx="2650084"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INTRODUCTION</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80997" y="990599"/>
          <a:ext cx="8382008" cy="5330911"/>
        </p:xfrm>
        <a:graphic>
          <a:graphicData uri="http://schemas.openxmlformats.org/drawingml/2006/table">
            <a:tbl>
              <a:tblPr firstRow="1" bandRow="1">
                <a:tableStyleId>{5C22544A-7EE6-4342-B048-85BDC9FD1C3A}</a:tableStyleId>
              </a:tblPr>
              <a:tblGrid>
                <a:gridCol w="598715"/>
                <a:gridCol w="449035"/>
                <a:gridCol w="748393"/>
                <a:gridCol w="598715"/>
                <a:gridCol w="598715"/>
                <a:gridCol w="598715"/>
                <a:gridCol w="598715"/>
                <a:gridCol w="598715"/>
                <a:gridCol w="598715"/>
                <a:gridCol w="598715"/>
                <a:gridCol w="598715"/>
                <a:gridCol w="598715"/>
                <a:gridCol w="598715"/>
                <a:gridCol w="598715"/>
              </a:tblGrid>
              <a:tr h="350905">
                <a:tc gridSpan="14">
                  <a:txBody>
                    <a:bodyPr/>
                    <a:lstStyle/>
                    <a:p>
                      <a:pPr algn="ctr"/>
                      <a:r>
                        <a:rPr lang="en-US" sz="1400" b="1" dirty="0" smtClean="0">
                          <a:latin typeface="Times New Roman" pitchFamily="18" charset="0"/>
                          <a:cs typeface="Times New Roman" pitchFamily="18" charset="0"/>
                        </a:rPr>
                        <a:t>AN</a:t>
                      </a:r>
                      <a:r>
                        <a:rPr lang="en-US" sz="1400" b="1" baseline="0" dirty="0" smtClean="0">
                          <a:latin typeface="Times New Roman" pitchFamily="18" charset="0"/>
                          <a:cs typeface="Times New Roman" pitchFamily="18" charset="0"/>
                        </a:rPr>
                        <a:t> ABRIDGED PART OF DEVIATION ANALYSIS TABLE (ONE-SHEET TABLE)</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66">
                <a:tc gridSpan="14">
                  <a:txBody>
                    <a:bodyPr/>
                    <a:lstStyle/>
                    <a:p>
                      <a:pPr algn="ctr"/>
                      <a:r>
                        <a:rPr lang="en-US" sz="1400" b="1" dirty="0" smtClean="0">
                          <a:latin typeface="Times New Roman" pitchFamily="18" charset="0"/>
                          <a:cs typeface="Times New Roman" pitchFamily="18" charset="0"/>
                        </a:rPr>
                        <a:t>RANK OF ELEMENT</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66">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11</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12</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66">
                <a:tc gridSpan="14">
                  <a:txBody>
                    <a:bodyPr/>
                    <a:lstStyle/>
                    <a:p>
                      <a:pPr algn="ctr"/>
                      <a:r>
                        <a:rPr lang="en-US" sz="1400" b="1" dirty="0" smtClean="0">
                          <a:latin typeface="Times New Roman" pitchFamily="18" charset="0"/>
                          <a:cs typeface="Times New Roman" pitchFamily="18" charset="0"/>
                        </a:rPr>
                        <a:t>CRITICAL VALUE</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66">
                <a:tc rowSpan="10">
                  <a:txBody>
                    <a:bodyPr/>
                    <a:lstStyle/>
                    <a:p>
                      <a:pPr algn="ctr"/>
                      <a:r>
                        <a:rPr lang="en-US" sz="1400" b="1" dirty="0" smtClean="0">
                          <a:latin typeface="Times New Roman" pitchFamily="18" charset="0"/>
                          <a:cs typeface="Times New Roman" pitchFamily="18" charset="0"/>
                        </a:rPr>
                        <a:t>CUMULATIVE PERCENTAGE OF HIGHER RANKING ELEMENTS </a:t>
                      </a:r>
                      <a:endParaRPr lang="en-US" sz="1400" b="1" dirty="0">
                        <a:latin typeface="Times New Roman" pitchFamily="18" charset="0"/>
                        <a:cs typeface="Times New Roman" pitchFamily="18"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95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6.98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6.27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5.68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6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90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8.84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7.60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6.67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5.94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5.35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4.49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05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85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12.93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8.17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6.91</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5.99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5.29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4.73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4.29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3.91</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101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80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13.83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7.85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6.46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5.49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4.78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4.23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3.79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3.33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3.14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101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75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16.67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10.57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7.75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6.13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5.06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4.32</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3.76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3.33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2.99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2.71</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2.49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101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70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27.64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12.25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7.93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5.96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4.65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3.85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3.29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2.87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2.55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2.29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2.08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1.90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4941">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18.38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8.66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5.63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4.19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3.14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2.77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2.37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2.07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1.84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1.65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1.50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1.37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0905">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60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11.27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5.46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3.59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2.68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2.14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1.78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1.52</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1.33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1.18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1.06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0.97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0.88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6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55</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5.38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2.68</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1.73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1.29</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1.04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0.86</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0.74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0.64</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0.57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0.52</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0.47</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0.43</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6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50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0.00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Oval 4"/>
          <p:cNvSpPr/>
          <p:nvPr/>
        </p:nvSpPr>
        <p:spPr>
          <a:xfrm>
            <a:off x="533400" y="5867400"/>
            <a:ext cx="762000" cy="457200"/>
          </a:xfrm>
          <a:prstGeom prst="ellipse">
            <a:avLst/>
          </a:prstGeom>
          <a:noFill/>
          <a:ln w="28575">
            <a:solidFill>
              <a:srgbClr val="C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Oval 5"/>
          <p:cNvSpPr/>
          <p:nvPr/>
        </p:nvSpPr>
        <p:spPr>
          <a:xfrm>
            <a:off x="1143000" y="5867400"/>
            <a:ext cx="762000" cy="457200"/>
          </a:xfrm>
          <a:prstGeom prst="ellipse">
            <a:avLst/>
          </a:prstGeom>
          <a:noFill/>
          <a:ln w="28575">
            <a:solidFill>
              <a:srgbClr val="C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Oval 6"/>
          <p:cNvSpPr/>
          <p:nvPr/>
        </p:nvSpPr>
        <p:spPr>
          <a:xfrm>
            <a:off x="1143000" y="1219200"/>
            <a:ext cx="762000" cy="457200"/>
          </a:xfrm>
          <a:prstGeom prst="ellipse">
            <a:avLst/>
          </a:prstGeom>
          <a:noFill/>
          <a:ln w="28575">
            <a:solidFill>
              <a:srgbClr val="C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 name="Rectangle 7"/>
          <p:cNvSpPr/>
          <p:nvPr/>
        </p:nvSpPr>
        <p:spPr>
          <a:xfrm>
            <a:off x="685800" y="224135"/>
            <a:ext cx="7383495"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CRITICAL TABLE VALUE SHOWS AS FOLLOWS :</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447800"/>
          <a:ext cx="8229600" cy="5334000"/>
        </p:xfrm>
        <a:graphic>
          <a:graphicData uri="http://schemas.openxmlformats.org/drawingml/2006/table">
            <a:tbl>
              <a:tblPr firstRow="1" bandRow="1">
                <a:tableStyleId>{5C22544A-7EE6-4342-B048-85BDC9FD1C3A}</a:tableStyleId>
              </a:tblPr>
              <a:tblGrid>
                <a:gridCol w="1440180"/>
                <a:gridCol w="891540"/>
                <a:gridCol w="2468880"/>
                <a:gridCol w="1577340"/>
                <a:gridCol w="1851660"/>
              </a:tblGrid>
              <a:tr h="658834">
                <a:tc>
                  <a:txBody>
                    <a:bodyPr/>
                    <a:lstStyle/>
                    <a:p>
                      <a:pPr algn="ctr"/>
                      <a:r>
                        <a:rPr lang="en-US" sz="1400" b="1" dirty="0" smtClean="0">
                          <a:latin typeface="Times New Roman" pitchFamily="18" charset="0"/>
                          <a:cs typeface="Times New Roman" pitchFamily="18" charset="0"/>
                        </a:rPr>
                        <a:t>CROPS</a:t>
                      </a:r>
                      <a:endParaRPr lang="en-US"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AREA</a:t>
                      </a:r>
                      <a:r>
                        <a:rPr lang="en-US" sz="1400" b="1" baseline="0" dirty="0" smtClean="0">
                          <a:latin typeface="Times New Roman" pitchFamily="18" charset="0"/>
                          <a:cs typeface="Times New Roman" pitchFamily="18" charset="0"/>
                        </a:rPr>
                        <a:t> IN HECTARE</a:t>
                      </a:r>
                      <a:endParaRPr lang="en-US" sz="1400" b="1" dirty="0" smtClean="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PRCENT FROM TOTAL CROPPED</a:t>
                      </a:r>
                      <a:r>
                        <a:rPr lang="en-US" sz="1400" b="1" baseline="0" dirty="0" smtClean="0">
                          <a:latin typeface="Times New Roman" pitchFamily="18" charset="0"/>
                          <a:cs typeface="Times New Roman" pitchFamily="18" charset="0"/>
                        </a:rPr>
                        <a:t> AREA</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RANK OF PERCNETAGE</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CUMULATIVE</a:t>
                      </a:r>
                      <a:r>
                        <a:rPr lang="en-US" sz="1400" b="1" baseline="0" dirty="0" smtClean="0">
                          <a:latin typeface="Times New Roman" pitchFamily="18" charset="0"/>
                          <a:cs typeface="Times New Roman" pitchFamily="18" charset="0"/>
                        </a:rPr>
                        <a:t> PERCENTAGE</a:t>
                      </a:r>
                      <a:endParaRPr lang="en-US" sz="1400" b="1"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PADDY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68296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54.40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54.40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54.40</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JWAR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1005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0.80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6.46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60.46</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MAIZ</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8112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6.46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4.06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64.92</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RAGI</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3.24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68.16</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WHEAT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5099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4.06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1.72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69.88</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BARLEY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1056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0.84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71.37</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CHANNA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570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0.84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72.21</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TUAR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2166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1.72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0.80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73.01</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SUGERCANE</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73.46</a:t>
                      </a:r>
                      <a:endParaRPr lang="en-US" sz="1400" dirty="0">
                        <a:latin typeface="Times New Roman" pitchFamily="18" charset="0"/>
                        <a:cs typeface="Times New Roman" pitchFamily="18" charset="0"/>
                      </a:endParaRPr>
                    </a:p>
                  </a:txBody>
                  <a:tcPr/>
                </a:tc>
              </a:tr>
              <a:tr h="295973">
                <a:tc>
                  <a:txBody>
                    <a:bodyPr/>
                    <a:lstStyle/>
                    <a:p>
                      <a:pPr algn="ctr"/>
                      <a:r>
                        <a:rPr lang="en-US" sz="1400" b="1" dirty="0" smtClean="0">
                          <a:latin typeface="Times New Roman" pitchFamily="18" charset="0"/>
                          <a:cs typeface="Times New Roman" pitchFamily="18" charset="0"/>
                        </a:rPr>
                        <a:t>GROUND NUT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135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73.57</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MUSTARD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4079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3.24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73.57</a:t>
                      </a:r>
                      <a:endParaRPr lang="en-US" sz="1400" dirty="0">
                        <a:latin typeface="Times New Roman" pitchFamily="18" charset="0"/>
                        <a:cs typeface="Times New Roman" pitchFamily="18" charset="0"/>
                      </a:endParaRPr>
                    </a:p>
                  </a:txBody>
                  <a:tcPr/>
                </a:tc>
              </a:tr>
              <a:tr h="289966">
                <a:tc>
                  <a:txBody>
                    <a:bodyPr/>
                    <a:lstStyle/>
                    <a:p>
                      <a:pPr algn="ctr"/>
                      <a:r>
                        <a:rPr lang="en-US" sz="1400" b="1" dirty="0" smtClean="0">
                          <a:latin typeface="Times New Roman" pitchFamily="18" charset="0"/>
                          <a:cs typeface="Times New Roman" pitchFamily="18" charset="0"/>
                        </a:rPr>
                        <a:t>LINSEED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1868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73.57</a:t>
                      </a:r>
                      <a:endParaRPr lang="en-US" sz="1400" dirty="0">
                        <a:latin typeface="Times New Roman" pitchFamily="18" charset="0"/>
                        <a:cs typeface="Times New Roman" pitchFamily="18" charset="0"/>
                      </a:endParaRPr>
                    </a:p>
                  </a:txBody>
                  <a:tcPr/>
                </a:tc>
              </a:tr>
              <a:tr h="658834">
                <a:tc>
                  <a:txBody>
                    <a:bodyPr/>
                    <a:lstStyle/>
                    <a:p>
                      <a:pPr algn="ctr"/>
                      <a:r>
                        <a:rPr lang="en-US" sz="1400" b="1" dirty="0" smtClean="0">
                          <a:latin typeface="Times New Roman" pitchFamily="18" charset="0"/>
                          <a:cs typeface="Times New Roman" pitchFamily="18" charset="0"/>
                        </a:rPr>
                        <a:t>TOTAL CROPPED AREA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12554</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bl>
          </a:graphicData>
        </a:graphic>
      </p:graphicFrame>
      <p:sp>
        <p:nvSpPr>
          <p:cNvPr id="3" name="Oval 2"/>
          <p:cNvSpPr/>
          <p:nvPr/>
        </p:nvSpPr>
        <p:spPr>
          <a:xfrm>
            <a:off x="7543800" y="1219200"/>
            <a:ext cx="1066800" cy="609600"/>
          </a:xfrm>
          <a:prstGeom prst="ellipse">
            <a:avLst/>
          </a:prstGeom>
          <a:noFill/>
          <a:ln w="28575">
            <a:solidFill>
              <a:srgbClr val="C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Oval 4"/>
          <p:cNvSpPr/>
          <p:nvPr/>
        </p:nvSpPr>
        <p:spPr>
          <a:xfrm>
            <a:off x="5638800" y="1600200"/>
            <a:ext cx="1066800" cy="609600"/>
          </a:xfrm>
          <a:prstGeom prst="ellipse">
            <a:avLst/>
          </a:prstGeom>
          <a:noFill/>
          <a:ln w="28575">
            <a:solidFill>
              <a:srgbClr val="C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Rectangle 5"/>
          <p:cNvSpPr/>
          <p:nvPr/>
        </p:nvSpPr>
        <p:spPr>
          <a:xfrm>
            <a:off x="685800" y="228600"/>
            <a:ext cx="7918771" cy="461665"/>
          </a:xfrm>
          <a:prstGeom prst="rect">
            <a:avLst/>
          </a:prstGeom>
          <a:noFill/>
        </p:spPr>
        <p:txBody>
          <a:bodyPr wrap="none" lIns="91440" tIns="45720" rIns="91440" bIns="45720">
            <a:spAutoFit/>
          </a:bodyPr>
          <a:lstStyle/>
          <a:p>
            <a:pPr algn="ct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MODIFIED MINIMUM DEVIATION METHOD (K.DOI)</a:t>
            </a:r>
            <a:endPar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cxnSp>
        <p:nvCxnSpPr>
          <p:cNvPr id="8" name="Straight Arrow Connector 7"/>
          <p:cNvCxnSpPr>
            <a:stCxn id="3" idx="2"/>
            <a:endCxn id="5" idx="6"/>
          </p:cNvCxnSpPr>
          <p:nvPr/>
        </p:nvCxnSpPr>
        <p:spPr>
          <a:xfrm rot="10800000" flipV="1">
            <a:off x="6705600" y="1524000"/>
            <a:ext cx="838200" cy="381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6781800" y="1981200"/>
            <a:ext cx="83820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429000" y="666690"/>
            <a:ext cx="1979260" cy="400110"/>
          </a:xfrm>
          <a:prstGeom prst="rect">
            <a:avLst/>
          </a:prstGeom>
          <a:noFill/>
        </p:spPr>
        <p:txBody>
          <a:bodyPr wrap="none" lIns="91440" tIns="45720" rIns="91440" bIns="45720">
            <a:spAutoFit/>
          </a:bodyPr>
          <a:lstStyle/>
          <a:p>
            <a:pPr algn="ctr"/>
            <a:r>
              <a:rPr lang="en-US"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KORIYA DISTRICT</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237595"/>
            <a:ext cx="8610600" cy="2308324"/>
          </a:xfrm>
          <a:prstGeom prst="rect">
            <a:avLst/>
          </a:prstGeom>
          <a:noFill/>
        </p:spPr>
        <p:txBody>
          <a:bodyPr wrap="square" rtlCol="0">
            <a:spAutoFit/>
          </a:bodyPr>
          <a:lstStyle/>
          <a:p>
            <a:pPr algn="just"/>
            <a:r>
              <a:rPr lang="en-US" b="1" dirty="0" smtClean="0">
                <a:solidFill>
                  <a:srgbClr val="7030A0"/>
                </a:solidFill>
                <a:latin typeface="Times New Roman" pitchFamily="18" charset="0"/>
                <a:cs typeface="Times New Roman" pitchFamily="18" charset="0"/>
              </a:rPr>
              <a:t>	Cumulative percentage 54.40 lies between 50 – 55 . it close to 55, select 55 as the sum of percentage of the higher ranking elements , i.e. Paddy contributing over 50 percent area.</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Now under the heading 50 the critical value of second rank element is less than the second crop , i.e. maize occupying 6.46 percent or actual percentage of second crop is greater than critical value, i.e. 5.38 , and therefore it is include in the combination.</a:t>
            </a:r>
            <a:endParaRPr lang="en-US" b="1" dirty="0">
              <a:solidFill>
                <a:srgbClr val="7030A0"/>
              </a:solidFill>
              <a:latin typeface="Times New Roman" pitchFamily="18" charset="0"/>
              <a:cs typeface="Times New Roman" pitchFamily="18" charset="0"/>
            </a:endParaRPr>
          </a:p>
        </p:txBody>
      </p:sp>
      <p:sp>
        <p:nvSpPr>
          <p:cNvPr id="3" name="Rectangle 2"/>
          <p:cNvSpPr/>
          <p:nvPr/>
        </p:nvSpPr>
        <p:spPr>
          <a:xfrm>
            <a:off x="2819400" y="381000"/>
            <a:ext cx="2581155" cy="461665"/>
          </a:xfrm>
          <a:prstGeom prst="rect">
            <a:avLst/>
          </a:prstGeom>
          <a:noFill/>
        </p:spPr>
        <p:txBody>
          <a:bodyPr wrap="none" lIns="91440" tIns="45720" rIns="91440" bIns="45720">
            <a:spAutoFit/>
          </a:bodyPr>
          <a:lstStyle/>
          <a:p>
            <a:pPr algn="ctr"/>
            <a:r>
              <a:rPr lang="en-US" sz="2400" dirty="0" smtClean="0">
                <a:solidFill>
                  <a:srgbClr val="C00000"/>
                </a:solidFill>
                <a:latin typeface="Times New Roman" pitchFamily="18" charset="0"/>
                <a:cs typeface="Times New Roman" pitchFamily="18" charset="0"/>
              </a:rPr>
              <a:t>METHODOLOGY</a:t>
            </a:r>
            <a:endParaRPr lang="en-US"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09600"/>
            <a:ext cx="9144000" cy="2677656"/>
          </a:xfrm>
          <a:prstGeom prst="rect">
            <a:avLst/>
          </a:prstGeom>
          <a:noFill/>
        </p:spPr>
        <p:txBody>
          <a:bodyPr wrap="square" rtlCol="0">
            <a:spAutoFit/>
          </a:bodyPr>
          <a:lstStyle/>
          <a:p>
            <a:pPr algn="just"/>
            <a:endParaRPr lang="en-US" sz="2400" dirty="0" smtClean="0">
              <a:solidFill>
                <a:srgbClr val="7030A0"/>
              </a:solidFill>
              <a:latin typeface="Times New Roman" pitchFamily="18" charset="0"/>
              <a:cs typeface="Times New Roman" pitchFamily="18" charset="0"/>
            </a:endParaRPr>
          </a:p>
          <a:p>
            <a:pPr algn="just"/>
            <a:endParaRPr lang="en-US" sz="2400" dirty="0" smtClean="0">
              <a:solidFill>
                <a:srgbClr val="7030A0"/>
              </a:solidFill>
              <a:latin typeface="Times New Roman" pitchFamily="18" charset="0"/>
              <a:cs typeface="Times New Roman" pitchFamily="18" charset="0"/>
            </a:endParaRPr>
          </a:p>
          <a:p>
            <a:pPr algn="just"/>
            <a:r>
              <a:rPr lang="en-US" sz="2400" dirty="0" smtClean="0">
                <a:solidFill>
                  <a:srgbClr val="7030A0"/>
                </a:solidFill>
                <a:latin typeface="Times New Roman" pitchFamily="18" charset="0"/>
                <a:cs typeface="Times New Roman" pitchFamily="18" charset="0"/>
              </a:rPr>
              <a:t>	Thus </a:t>
            </a:r>
            <a:r>
              <a:rPr lang="en-US" sz="2400" dirty="0" err="1" smtClean="0">
                <a:solidFill>
                  <a:srgbClr val="7030A0"/>
                </a:solidFill>
                <a:latin typeface="Times New Roman" pitchFamily="18" charset="0"/>
                <a:cs typeface="Times New Roman" pitchFamily="18" charset="0"/>
              </a:rPr>
              <a:t>Koriya</a:t>
            </a:r>
            <a:r>
              <a:rPr lang="en-US" sz="2400" dirty="0" smtClean="0">
                <a:solidFill>
                  <a:srgbClr val="7030A0"/>
                </a:solidFill>
                <a:latin typeface="Times New Roman" pitchFamily="18" charset="0"/>
                <a:cs typeface="Times New Roman" pitchFamily="18" charset="0"/>
              </a:rPr>
              <a:t> district , according to </a:t>
            </a:r>
            <a:r>
              <a:rPr lang="en-US" sz="2400" dirty="0" err="1" smtClean="0">
                <a:solidFill>
                  <a:srgbClr val="7030A0"/>
                </a:solidFill>
                <a:latin typeface="Times New Roman" pitchFamily="18" charset="0"/>
                <a:cs typeface="Times New Roman" pitchFamily="18" charset="0"/>
              </a:rPr>
              <a:t>Doi’s</a:t>
            </a:r>
            <a:r>
              <a:rPr lang="en-US" sz="2400" dirty="0" smtClean="0">
                <a:solidFill>
                  <a:srgbClr val="7030A0"/>
                </a:solidFill>
                <a:latin typeface="Times New Roman" pitchFamily="18" charset="0"/>
                <a:cs typeface="Times New Roman" pitchFamily="18" charset="0"/>
              </a:rPr>
              <a:t> Technique has two crop combination (Paddy &amp; maize). </a:t>
            </a:r>
            <a:r>
              <a:rPr lang="en-US" sz="2400" dirty="0" err="1" smtClean="0">
                <a:solidFill>
                  <a:srgbClr val="7030A0"/>
                </a:solidFill>
                <a:latin typeface="Times New Roman" pitchFamily="18" charset="0"/>
                <a:cs typeface="Times New Roman" pitchFamily="18" charset="0"/>
              </a:rPr>
              <a:t>Doi’s</a:t>
            </a:r>
            <a:r>
              <a:rPr lang="en-US" sz="2400" dirty="0" smtClean="0">
                <a:solidFill>
                  <a:srgbClr val="7030A0"/>
                </a:solidFill>
                <a:latin typeface="Times New Roman" pitchFamily="18" charset="0"/>
                <a:cs typeface="Times New Roman" pitchFamily="18" charset="0"/>
              </a:rPr>
              <a:t> technique shows that , the higher ranking crops have high percentage , say above 10 percent and  lower ranking crops less than  5 percent on the gross cropped area are usually excluded  from  the combination.</a:t>
            </a:r>
            <a:endParaRPr lang="en-US" sz="2400" dirty="0">
              <a:solidFill>
                <a:srgbClr val="7030A0"/>
              </a:solidFill>
              <a:latin typeface="Times New Roman" pitchFamily="18" charset="0"/>
              <a:cs typeface="Times New Roman" pitchFamily="18" charset="0"/>
            </a:endParaRPr>
          </a:p>
        </p:txBody>
      </p:sp>
      <p:sp>
        <p:nvSpPr>
          <p:cNvPr id="3" name="Rectangle 2"/>
          <p:cNvSpPr/>
          <p:nvPr/>
        </p:nvSpPr>
        <p:spPr>
          <a:xfrm>
            <a:off x="3657600" y="381000"/>
            <a:ext cx="1389098"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400" b="1" u="sng"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RESULT</a:t>
            </a:r>
            <a:endParaRPr lang="en-US"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90600" y="609600"/>
          <a:ext cx="7010400" cy="914400"/>
        </p:xfrm>
        <a:graphic>
          <a:graphicData uri="http://schemas.openxmlformats.org/drawingml/2006/table">
            <a:tbl>
              <a:tblPr firstRow="1" bandRow="1">
                <a:tableStyleId>{327F97BB-C833-4FB7-BDE5-3F7075034690}</a:tableStyleId>
              </a:tblPr>
              <a:tblGrid>
                <a:gridCol w="3657600"/>
                <a:gridCol w="3352800"/>
              </a:tblGrid>
              <a:tr h="381000">
                <a:tc>
                  <a:txBody>
                    <a:bodyPr/>
                    <a:lstStyle/>
                    <a:p>
                      <a:pPr algn="ctr"/>
                      <a:r>
                        <a:rPr lang="en-US" sz="2400" dirty="0" smtClean="0"/>
                        <a:t>PROFOUNDER</a:t>
                      </a:r>
                      <a:endParaRPr lang="en-US" sz="2400" dirty="0"/>
                    </a:p>
                  </a:txBody>
                  <a:tcPr/>
                </a:tc>
                <a:tc>
                  <a:txBody>
                    <a:bodyPr/>
                    <a:lstStyle/>
                    <a:p>
                      <a:pPr algn="ctr"/>
                      <a:r>
                        <a:rPr lang="en-US" sz="2400" dirty="0" smtClean="0"/>
                        <a:t>YEAR</a:t>
                      </a:r>
                      <a:endParaRPr lang="en-US" sz="2400" dirty="0"/>
                    </a:p>
                  </a:txBody>
                  <a:tcPr/>
                </a:tc>
              </a:tr>
              <a:tr h="381000">
                <a:tc>
                  <a:txBody>
                    <a:bodyPr/>
                    <a:lstStyle/>
                    <a:p>
                      <a:pPr algn="ctr"/>
                      <a:r>
                        <a:rPr lang="en-US" sz="2400" b="1" dirty="0" smtClean="0"/>
                        <a:t>N.P. AYYAR</a:t>
                      </a:r>
                      <a:endParaRPr lang="en-US" sz="2400" b="1" dirty="0"/>
                    </a:p>
                  </a:txBody>
                  <a:tcPr/>
                </a:tc>
                <a:tc>
                  <a:txBody>
                    <a:bodyPr/>
                    <a:lstStyle/>
                    <a:p>
                      <a:pPr algn="ctr"/>
                      <a:r>
                        <a:rPr lang="en-US" sz="2400" b="1" dirty="0" smtClean="0"/>
                        <a:t>1969</a:t>
                      </a:r>
                      <a:endParaRPr lang="en-US" sz="2400" b="1" dirty="0"/>
                    </a:p>
                  </a:txBody>
                  <a:tcPr/>
                </a:tc>
              </a:tr>
            </a:tbl>
          </a:graphicData>
        </a:graphic>
      </p:graphicFrame>
      <p:sp>
        <p:nvSpPr>
          <p:cNvPr id="5" name="TextBox 4"/>
          <p:cNvSpPr txBox="1"/>
          <p:nvPr/>
        </p:nvSpPr>
        <p:spPr>
          <a:xfrm>
            <a:off x="0" y="1600200"/>
            <a:ext cx="9144000" cy="4247317"/>
          </a:xfrm>
          <a:prstGeom prst="rect">
            <a:avLst/>
          </a:prstGeom>
          <a:noFill/>
        </p:spPr>
        <p:txBody>
          <a:bodyPr wrap="square" rtlCol="0">
            <a:spAutoFit/>
          </a:bodyPr>
          <a:lstStyle/>
          <a:p>
            <a:pPr algn="just"/>
            <a:r>
              <a:rPr lang="en-US" u="sng" dirty="0" smtClean="0">
                <a:solidFill>
                  <a:srgbClr val="7030A0"/>
                </a:solidFill>
                <a:latin typeface="Times New Roman" pitchFamily="18" charset="0"/>
                <a:cs typeface="Times New Roman" pitchFamily="18" charset="0"/>
              </a:rPr>
              <a:t>METHODOLOGY :</a:t>
            </a:r>
          </a:p>
          <a:p>
            <a:pPr algn="just"/>
            <a:endParaRPr lang="en-US"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According to him in order to determine the number of first few 	crops which could be consider as the most important.</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The number of the crops beyond which is addition of an extra 	crops does not significantly add to previous combination.</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The furthest point on actual curve for the unit area from the 	theoretical curve gives the no of crops to be included in the 	crop combination. That is why the method is called maximum 	distance method.</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The other measurement for the crop combination delineated 	from where the actual curves smoothness is changed, therefore 	this point will be represent crop combination region.    </a:t>
            </a:r>
            <a:endParaRPr lang="en-US" b="1" dirty="0">
              <a:solidFill>
                <a:srgbClr val="7030A0"/>
              </a:solidFill>
              <a:latin typeface="Times New Roman" pitchFamily="18" charset="0"/>
              <a:cs typeface="Times New Roman" pitchFamily="18" charset="0"/>
            </a:endParaRPr>
          </a:p>
        </p:txBody>
      </p:sp>
      <p:sp>
        <p:nvSpPr>
          <p:cNvPr id="7" name="Rectangle 6"/>
          <p:cNvSpPr/>
          <p:nvPr/>
        </p:nvSpPr>
        <p:spPr>
          <a:xfrm>
            <a:off x="1828800" y="152400"/>
            <a:ext cx="5046190" cy="461665"/>
          </a:xfrm>
          <a:prstGeom prst="rect">
            <a:avLst/>
          </a:prstGeom>
          <a:noFill/>
        </p:spPr>
        <p:txBody>
          <a:bodyPr wrap="none" lIns="91440" tIns="45720" rIns="91440" bIns="45720">
            <a:spAutoFit/>
          </a:bodyPr>
          <a:lstStyle/>
          <a:p>
            <a:pPr algn="ctr"/>
            <a:r>
              <a:rPr lang="en-US"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MAXIMUM DISTANCE  METHOD</a:t>
            </a:r>
            <a:endParaRPr lang="en-US"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0"/>
            <a:ext cx="6583341" cy="461665"/>
          </a:xfrm>
          <a:prstGeom prst="rect">
            <a:avLst/>
          </a:prstGeom>
          <a:noFill/>
        </p:spPr>
        <p:txBody>
          <a:bodyPr wrap="none" lIns="91440" tIns="45720" rIns="91440" bIns="45720">
            <a:spAutoFit/>
          </a:bodyPr>
          <a:lstStyle/>
          <a:p>
            <a:pPr algn="ct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DATA FOR MAXIMUM DISTANCE METHOD</a:t>
            </a:r>
            <a:endParaRPr 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381000" y="1468309"/>
          <a:ext cx="8458200" cy="5161091"/>
        </p:xfrm>
        <a:graphic>
          <a:graphicData uri="http://schemas.openxmlformats.org/drawingml/2006/table">
            <a:tbl>
              <a:tblPr firstRow="1" bandRow="1">
                <a:tableStyleId>{5C22544A-7EE6-4342-B048-85BDC9FD1C3A}</a:tableStyleId>
              </a:tblPr>
              <a:tblGrid>
                <a:gridCol w="1409700"/>
                <a:gridCol w="1198245"/>
                <a:gridCol w="2255520"/>
                <a:gridCol w="2114550"/>
                <a:gridCol w="1480185"/>
              </a:tblGrid>
              <a:tr h="503197">
                <a:tc>
                  <a:txBody>
                    <a:bodyPr/>
                    <a:lstStyle/>
                    <a:p>
                      <a:pPr algn="ctr"/>
                      <a:r>
                        <a:rPr lang="en-US" sz="1400" b="1" dirty="0" smtClean="0">
                          <a:latin typeface="Times New Roman" pitchFamily="18" charset="0"/>
                          <a:cs typeface="Times New Roman" pitchFamily="18" charset="0"/>
                        </a:rPr>
                        <a:t>CROPS</a:t>
                      </a:r>
                      <a:endParaRPr lang="en-US"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AREA</a:t>
                      </a:r>
                      <a:r>
                        <a:rPr lang="en-US" sz="1400" b="1" baseline="0" dirty="0" smtClean="0">
                          <a:latin typeface="Times New Roman" pitchFamily="18" charset="0"/>
                          <a:cs typeface="Times New Roman" pitchFamily="18" charset="0"/>
                        </a:rPr>
                        <a:t> IN HECTARE</a:t>
                      </a:r>
                      <a:endParaRPr lang="en-US" sz="1400" b="1" dirty="0" smtClean="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PERCENT FROM TOTAL CROPPED</a:t>
                      </a:r>
                      <a:r>
                        <a:rPr lang="en-US" sz="1400" b="1" baseline="0" dirty="0" smtClean="0">
                          <a:latin typeface="Times New Roman" pitchFamily="18" charset="0"/>
                          <a:cs typeface="Times New Roman" pitchFamily="18" charset="0"/>
                        </a:rPr>
                        <a:t> AREA</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ARRANGE</a:t>
                      </a:r>
                      <a:r>
                        <a:rPr lang="en-US" sz="1400" b="1" baseline="0" dirty="0" smtClean="0">
                          <a:latin typeface="Times New Roman" pitchFamily="18" charset="0"/>
                          <a:cs typeface="Times New Roman" pitchFamily="18" charset="0"/>
                        </a:rPr>
                        <a:t> IN DESCENDING ORDER</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CUMULATIVE PERCENTAGE</a:t>
                      </a:r>
                      <a:endParaRPr lang="en-US" sz="1400" b="1"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PADDY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513727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78.95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78.95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78.95</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JWAR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155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14.07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93.02</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MAIZE</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0.080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94.44</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RAGI</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834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95.72</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WHEAT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8327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0.76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96.48</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BARLEY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96.92</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CHANA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9283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97.11</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TUAR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2850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97.23</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SUGERCANE</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137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0.080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97.31</a:t>
                      </a:r>
                      <a:endParaRPr lang="en-US" sz="1400" dirty="0">
                        <a:latin typeface="Times New Roman" pitchFamily="18" charset="0"/>
                        <a:cs typeface="Times New Roman" pitchFamily="18" charset="0"/>
                      </a:endParaRPr>
                    </a:p>
                  </a:txBody>
                  <a:tcPr/>
                </a:tc>
              </a:tr>
              <a:tr h="331285">
                <a:tc>
                  <a:txBody>
                    <a:bodyPr/>
                    <a:lstStyle/>
                    <a:p>
                      <a:pPr algn="ctr"/>
                      <a:r>
                        <a:rPr lang="en-US" sz="1400" b="1" dirty="0" smtClean="0">
                          <a:latin typeface="Times New Roman" pitchFamily="18" charset="0"/>
                          <a:cs typeface="Times New Roman" pitchFamily="18" charset="0"/>
                        </a:rPr>
                        <a:t>GROUND NUT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1245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97.34</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MUSTARD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915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14.07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97.36</a:t>
                      </a:r>
                      <a:endParaRPr lang="en-US" sz="1400" dirty="0">
                        <a:latin typeface="Times New Roman" pitchFamily="18" charset="0"/>
                        <a:cs typeface="Times New Roman" pitchFamily="18" charset="0"/>
                      </a:endParaRPr>
                    </a:p>
                  </a:txBody>
                  <a:tcPr/>
                </a:tc>
              </a:tr>
              <a:tr h="325466">
                <a:tc>
                  <a:txBody>
                    <a:bodyPr/>
                    <a:lstStyle/>
                    <a:p>
                      <a:pPr algn="ctr"/>
                      <a:r>
                        <a:rPr lang="en-US" sz="1400" b="1" dirty="0" smtClean="0">
                          <a:latin typeface="Times New Roman" pitchFamily="18" charset="0"/>
                          <a:cs typeface="Times New Roman" pitchFamily="18" charset="0"/>
                        </a:rPr>
                        <a:t>LINSEED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4950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0.76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97.36</a:t>
                      </a:r>
                      <a:endParaRPr lang="en-US" sz="1400" dirty="0">
                        <a:latin typeface="Times New Roman" pitchFamily="18" charset="0"/>
                        <a:cs typeface="Times New Roman" pitchFamily="18" charset="0"/>
                      </a:endParaRPr>
                    </a:p>
                  </a:txBody>
                  <a:tcPr/>
                </a:tc>
              </a:tr>
              <a:tr h="710395">
                <a:tc>
                  <a:txBody>
                    <a:bodyPr/>
                    <a:lstStyle/>
                    <a:p>
                      <a:pPr algn="ctr"/>
                      <a:r>
                        <a:rPr lang="en-US" sz="1400" b="1" dirty="0" smtClean="0">
                          <a:latin typeface="Times New Roman" pitchFamily="18" charset="0"/>
                          <a:cs typeface="Times New Roman" pitchFamily="18" charset="0"/>
                        </a:rPr>
                        <a:t>TOTAL CROPPED AREA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650669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100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bl>
          </a:graphicData>
        </a:graphic>
      </p:graphicFrame>
      <p:sp>
        <p:nvSpPr>
          <p:cNvPr id="6" name="Rectangle 5"/>
          <p:cNvSpPr/>
          <p:nvPr/>
        </p:nvSpPr>
        <p:spPr>
          <a:xfrm>
            <a:off x="3505200" y="545068"/>
            <a:ext cx="1826654" cy="369332"/>
          </a:xfrm>
          <a:prstGeom prst="rect">
            <a:avLst/>
          </a:prstGeom>
          <a:noFill/>
        </p:spPr>
        <p:txBody>
          <a:bodyPr wrap="none" lIns="91440" tIns="45720" rIns="91440" bIns="45720">
            <a:spAutoFit/>
          </a:bodyPr>
          <a:lstStyle/>
          <a:p>
            <a:pPr algn="ct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RAIPUR DISTRICT</a:t>
            </a:r>
            <a:endParaRPr lang="en-US"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0"/>
            <a:ext cx="609600" cy="369332"/>
          </a:xfrm>
          <a:prstGeom prst="rect">
            <a:avLst/>
          </a:prstGeom>
          <a:noFill/>
        </p:spPr>
        <p:txBody>
          <a:bodyPr wrap="square" rtlCol="0">
            <a:spAutoFit/>
          </a:bodyPr>
          <a:lstStyle/>
          <a:p>
            <a:r>
              <a:rPr lang="en-US" dirty="0" smtClean="0"/>
              <a:t>10</a:t>
            </a:r>
            <a:endParaRPr lang="en-US" dirty="0"/>
          </a:p>
        </p:txBody>
      </p:sp>
      <p:sp>
        <p:nvSpPr>
          <p:cNvPr id="5" name="TextBox 4"/>
          <p:cNvSpPr txBox="1"/>
          <p:nvPr/>
        </p:nvSpPr>
        <p:spPr>
          <a:xfrm>
            <a:off x="533400" y="4800600"/>
            <a:ext cx="609600" cy="369332"/>
          </a:xfrm>
          <a:prstGeom prst="rect">
            <a:avLst/>
          </a:prstGeom>
          <a:noFill/>
        </p:spPr>
        <p:txBody>
          <a:bodyPr wrap="square" rtlCol="0">
            <a:spAutoFit/>
          </a:bodyPr>
          <a:lstStyle/>
          <a:p>
            <a:r>
              <a:rPr lang="en-US" dirty="0" smtClean="0"/>
              <a:t>20</a:t>
            </a:r>
            <a:endParaRPr lang="en-US" dirty="0"/>
          </a:p>
        </p:txBody>
      </p:sp>
      <p:sp>
        <p:nvSpPr>
          <p:cNvPr id="6" name="TextBox 5"/>
          <p:cNvSpPr txBox="1"/>
          <p:nvPr/>
        </p:nvSpPr>
        <p:spPr>
          <a:xfrm>
            <a:off x="533400" y="4267200"/>
            <a:ext cx="609600" cy="369332"/>
          </a:xfrm>
          <a:prstGeom prst="rect">
            <a:avLst/>
          </a:prstGeom>
          <a:noFill/>
        </p:spPr>
        <p:txBody>
          <a:bodyPr wrap="square" rtlCol="0">
            <a:spAutoFit/>
          </a:bodyPr>
          <a:lstStyle/>
          <a:p>
            <a:r>
              <a:rPr lang="en-US" dirty="0" smtClean="0"/>
              <a:t>30</a:t>
            </a:r>
            <a:endParaRPr lang="en-US" dirty="0"/>
          </a:p>
        </p:txBody>
      </p:sp>
      <p:sp>
        <p:nvSpPr>
          <p:cNvPr id="7" name="TextBox 6"/>
          <p:cNvSpPr txBox="1"/>
          <p:nvPr/>
        </p:nvSpPr>
        <p:spPr>
          <a:xfrm>
            <a:off x="533400" y="3821668"/>
            <a:ext cx="609600" cy="369332"/>
          </a:xfrm>
          <a:prstGeom prst="rect">
            <a:avLst/>
          </a:prstGeom>
          <a:noFill/>
        </p:spPr>
        <p:txBody>
          <a:bodyPr wrap="square" rtlCol="0">
            <a:spAutoFit/>
          </a:bodyPr>
          <a:lstStyle/>
          <a:p>
            <a:r>
              <a:rPr lang="en-US" dirty="0" smtClean="0"/>
              <a:t>40</a:t>
            </a:r>
            <a:endParaRPr lang="en-US" dirty="0"/>
          </a:p>
        </p:txBody>
      </p:sp>
      <p:sp>
        <p:nvSpPr>
          <p:cNvPr id="8" name="TextBox 7"/>
          <p:cNvSpPr txBox="1"/>
          <p:nvPr/>
        </p:nvSpPr>
        <p:spPr>
          <a:xfrm>
            <a:off x="533400" y="3276600"/>
            <a:ext cx="609600" cy="369332"/>
          </a:xfrm>
          <a:prstGeom prst="rect">
            <a:avLst/>
          </a:prstGeom>
          <a:noFill/>
        </p:spPr>
        <p:txBody>
          <a:bodyPr wrap="square" rtlCol="0">
            <a:spAutoFit/>
          </a:bodyPr>
          <a:lstStyle/>
          <a:p>
            <a:r>
              <a:rPr lang="en-US" dirty="0" smtClean="0"/>
              <a:t>50</a:t>
            </a:r>
            <a:endParaRPr lang="en-US" dirty="0"/>
          </a:p>
        </p:txBody>
      </p:sp>
      <p:sp>
        <p:nvSpPr>
          <p:cNvPr id="9" name="TextBox 8"/>
          <p:cNvSpPr txBox="1"/>
          <p:nvPr/>
        </p:nvSpPr>
        <p:spPr>
          <a:xfrm>
            <a:off x="533400" y="2754868"/>
            <a:ext cx="609600" cy="369332"/>
          </a:xfrm>
          <a:prstGeom prst="rect">
            <a:avLst/>
          </a:prstGeom>
          <a:noFill/>
        </p:spPr>
        <p:txBody>
          <a:bodyPr wrap="square" rtlCol="0">
            <a:spAutoFit/>
          </a:bodyPr>
          <a:lstStyle/>
          <a:p>
            <a:r>
              <a:rPr lang="en-US" dirty="0" smtClean="0"/>
              <a:t>60</a:t>
            </a:r>
            <a:endParaRPr lang="en-US" dirty="0"/>
          </a:p>
        </p:txBody>
      </p:sp>
      <p:sp>
        <p:nvSpPr>
          <p:cNvPr id="10" name="TextBox 9"/>
          <p:cNvSpPr txBox="1"/>
          <p:nvPr/>
        </p:nvSpPr>
        <p:spPr>
          <a:xfrm>
            <a:off x="533400" y="2286000"/>
            <a:ext cx="609600" cy="369332"/>
          </a:xfrm>
          <a:prstGeom prst="rect">
            <a:avLst/>
          </a:prstGeom>
          <a:noFill/>
        </p:spPr>
        <p:txBody>
          <a:bodyPr wrap="square" rtlCol="0">
            <a:spAutoFit/>
          </a:bodyPr>
          <a:lstStyle/>
          <a:p>
            <a:r>
              <a:rPr lang="en-US" dirty="0" smtClean="0"/>
              <a:t>70</a:t>
            </a:r>
            <a:endParaRPr lang="en-US" dirty="0"/>
          </a:p>
        </p:txBody>
      </p:sp>
      <p:sp>
        <p:nvSpPr>
          <p:cNvPr id="11" name="TextBox 10"/>
          <p:cNvSpPr txBox="1"/>
          <p:nvPr/>
        </p:nvSpPr>
        <p:spPr>
          <a:xfrm>
            <a:off x="533400" y="1752600"/>
            <a:ext cx="609600" cy="369332"/>
          </a:xfrm>
          <a:prstGeom prst="rect">
            <a:avLst/>
          </a:prstGeom>
          <a:noFill/>
        </p:spPr>
        <p:txBody>
          <a:bodyPr wrap="square" rtlCol="0">
            <a:spAutoFit/>
          </a:bodyPr>
          <a:lstStyle/>
          <a:p>
            <a:r>
              <a:rPr lang="en-US" dirty="0" smtClean="0"/>
              <a:t>80</a:t>
            </a:r>
            <a:endParaRPr lang="en-US" dirty="0"/>
          </a:p>
        </p:txBody>
      </p:sp>
      <p:sp>
        <p:nvSpPr>
          <p:cNvPr id="12" name="TextBox 11"/>
          <p:cNvSpPr txBox="1"/>
          <p:nvPr/>
        </p:nvSpPr>
        <p:spPr>
          <a:xfrm>
            <a:off x="533400" y="1295400"/>
            <a:ext cx="609600" cy="369332"/>
          </a:xfrm>
          <a:prstGeom prst="rect">
            <a:avLst/>
          </a:prstGeom>
          <a:noFill/>
        </p:spPr>
        <p:txBody>
          <a:bodyPr wrap="square" rtlCol="0">
            <a:spAutoFit/>
          </a:bodyPr>
          <a:lstStyle/>
          <a:p>
            <a:r>
              <a:rPr lang="en-US" dirty="0" smtClean="0"/>
              <a:t>90</a:t>
            </a:r>
            <a:endParaRPr lang="en-US" dirty="0"/>
          </a:p>
        </p:txBody>
      </p:sp>
      <p:sp>
        <p:nvSpPr>
          <p:cNvPr id="13" name="TextBox 12"/>
          <p:cNvSpPr txBox="1"/>
          <p:nvPr/>
        </p:nvSpPr>
        <p:spPr>
          <a:xfrm>
            <a:off x="457200" y="773668"/>
            <a:ext cx="609600" cy="369332"/>
          </a:xfrm>
          <a:prstGeom prst="rect">
            <a:avLst/>
          </a:prstGeom>
          <a:noFill/>
        </p:spPr>
        <p:txBody>
          <a:bodyPr wrap="square" rtlCol="0">
            <a:spAutoFit/>
          </a:bodyPr>
          <a:lstStyle/>
          <a:p>
            <a:r>
              <a:rPr lang="en-US" dirty="0" smtClean="0"/>
              <a:t>100</a:t>
            </a:r>
            <a:endParaRPr lang="en-US" dirty="0"/>
          </a:p>
        </p:txBody>
      </p:sp>
      <p:sp>
        <p:nvSpPr>
          <p:cNvPr id="14" name="TextBox 13"/>
          <p:cNvSpPr txBox="1"/>
          <p:nvPr/>
        </p:nvSpPr>
        <p:spPr>
          <a:xfrm>
            <a:off x="685800" y="5802868"/>
            <a:ext cx="609600" cy="369332"/>
          </a:xfrm>
          <a:prstGeom prst="rect">
            <a:avLst/>
          </a:prstGeom>
          <a:noFill/>
        </p:spPr>
        <p:txBody>
          <a:bodyPr wrap="square" rtlCol="0">
            <a:spAutoFit/>
          </a:bodyPr>
          <a:lstStyle/>
          <a:p>
            <a:r>
              <a:rPr lang="en-US" dirty="0" smtClean="0"/>
              <a:t>0</a:t>
            </a:r>
            <a:endParaRPr lang="en-US" dirty="0"/>
          </a:p>
        </p:txBody>
      </p:sp>
      <p:sp>
        <p:nvSpPr>
          <p:cNvPr id="27" name="TextBox 26"/>
          <p:cNvSpPr txBox="1"/>
          <p:nvPr/>
        </p:nvSpPr>
        <p:spPr>
          <a:xfrm>
            <a:off x="2286000" y="6324600"/>
            <a:ext cx="4038600" cy="381000"/>
          </a:xfrm>
          <a:prstGeom prst="rect">
            <a:avLst/>
          </a:prstGeom>
          <a:noFill/>
        </p:spPr>
        <p:txBody>
          <a:bodyPr wrap="square" rtlCol="0">
            <a:spAutoFit/>
          </a:bodyPr>
          <a:lstStyle/>
          <a:p>
            <a:pPr algn="ctr"/>
            <a:r>
              <a:rPr lang="en-US" b="1" dirty="0" smtClean="0"/>
              <a:t>CROPS</a:t>
            </a:r>
            <a:endParaRPr lang="en-US" b="1" dirty="0"/>
          </a:p>
        </p:txBody>
      </p:sp>
      <p:sp>
        <p:nvSpPr>
          <p:cNvPr id="28" name="TextBox 27"/>
          <p:cNvSpPr txBox="1"/>
          <p:nvPr/>
        </p:nvSpPr>
        <p:spPr>
          <a:xfrm>
            <a:off x="40957" y="838200"/>
            <a:ext cx="492443" cy="5257800"/>
          </a:xfrm>
          <a:prstGeom prst="rect">
            <a:avLst/>
          </a:prstGeom>
          <a:noFill/>
        </p:spPr>
        <p:txBody>
          <a:bodyPr vert="vert270" wrap="square" rtlCol="0">
            <a:spAutoFit/>
          </a:bodyPr>
          <a:lstStyle/>
          <a:p>
            <a:pPr algn="ctr"/>
            <a:r>
              <a:rPr lang="en-US" sz="2000" b="1" dirty="0" smtClean="0"/>
              <a:t>CUMULATIVE PERCENTAGE</a:t>
            </a:r>
            <a:endParaRPr lang="en-US" sz="2000" b="1" dirty="0"/>
          </a:p>
        </p:txBody>
      </p:sp>
      <p:pic>
        <p:nvPicPr>
          <p:cNvPr id="2" name="Picture 2" descr="C:\Users\LENOVO\Desktop\graph final.jpg"/>
          <p:cNvPicPr>
            <a:picLocks noChangeAspect="1" noChangeArrowheads="1"/>
          </p:cNvPicPr>
          <p:nvPr/>
        </p:nvPicPr>
        <p:blipFill>
          <a:blip r:embed="rId2" cstate="print"/>
          <a:srcRect/>
          <a:stretch>
            <a:fillRect/>
          </a:stretch>
        </p:blipFill>
        <p:spPr bwMode="auto">
          <a:xfrm>
            <a:off x="947058" y="914400"/>
            <a:ext cx="6291942" cy="5181599"/>
          </a:xfrm>
          <a:prstGeom prst="rect">
            <a:avLst/>
          </a:prstGeom>
          <a:noFill/>
        </p:spPr>
      </p:pic>
      <p:sp>
        <p:nvSpPr>
          <p:cNvPr id="30" name="TextBox 29"/>
          <p:cNvSpPr txBox="1"/>
          <p:nvPr/>
        </p:nvSpPr>
        <p:spPr>
          <a:xfrm>
            <a:off x="1371600" y="6096000"/>
            <a:ext cx="6248400" cy="381000"/>
          </a:xfrm>
          <a:prstGeom prst="rect">
            <a:avLst/>
          </a:prstGeom>
          <a:noFill/>
        </p:spPr>
        <p:txBody>
          <a:bodyPr wrap="square" rtlCol="0">
            <a:spAutoFit/>
          </a:bodyPr>
          <a:lstStyle/>
          <a:p>
            <a:r>
              <a:rPr lang="en-US" b="1" dirty="0" smtClean="0"/>
              <a:t>  P       M      C       W       L        T       G       R       M       J        S        B</a:t>
            </a:r>
            <a:endParaRPr lang="en-US" b="1" dirty="0"/>
          </a:p>
        </p:txBody>
      </p:sp>
      <p:cxnSp>
        <p:nvCxnSpPr>
          <p:cNvPr id="32" name="Straight Connector 31"/>
          <p:cNvCxnSpPr/>
          <p:nvPr/>
        </p:nvCxnSpPr>
        <p:spPr>
          <a:xfrm>
            <a:off x="2133600" y="1219200"/>
            <a:ext cx="4724400" cy="158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3200401" y="1219200"/>
            <a:ext cx="76200" cy="3048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37" name="Right Arrow 36"/>
          <p:cNvSpPr/>
          <p:nvPr/>
        </p:nvSpPr>
        <p:spPr>
          <a:xfrm>
            <a:off x="3200400" y="1447800"/>
            <a:ext cx="3733800" cy="1524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39" name="TextBox 38"/>
          <p:cNvSpPr txBox="1"/>
          <p:nvPr/>
        </p:nvSpPr>
        <p:spPr>
          <a:xfrm>
            <a:off x="7162800" y="1295400"/>
            <a:ext cx="2514600" cy="369332"/>
          </a:xfrm>
          <a:prstGeom prst="rect">
            <a:avLst/>
          </a:prstGeom>
          <a:noFill/>
        </p:spPr>
        <p:txBody>
          <a:bodyPr wrap="square" rtlCol="0">
            <a:spAutoFit/>
          </a:bodyPr>
          <a:lstStyle/>
          <a:p>
            <a:r>
              <a:rPr lang="en-US" b="1" dirty="0" smtClean="0"/>
              <a:t>MAXIMUM DISTANCE</a:t>
            </a:r>
            <a:endParaRPr lang="en-US" b="1" dirty="0"/>
          </a:p>
        </p:txBody>
      </p:sp>
      <p:sp>
        <p:nvSpPr>
          <p:cNvPr id="40" name="Rectangle 39"/>
          <p:cNvSpPr/>
          <p:nvPr/>
        </p:nvSpPr>
        <p:spPr>
          <a:xfrm>
            <a:off x="1178072" y="0"/>
            <a:ext cx="6883231" cy="830997"/>
          </a:xfrm>
          <a:prstGeom prst="rect">
            <a:avLst/>
          </a:prstGeom>
          <a:noFill/>
        </p:spPr>
        <p:txBody>
          <a:bodyPr wrap="none" lIns="91440" tIns="45720" rIns="91440" bIns="45720">
            <a:spAutoFit/>
          </a:bodyPr>
          <a:lstStyle/>
          <a:p>
            <a:pPr algn="ctr"/>
            <a:r>
              <a:rPr lang="en-US"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GRAPH FOR MAXIMUM DISTANCE METHOD</a:t>
            </a:r>
          </a:p>
          <a:p>
            <a:pPr algn="ctr"/>
            <a:r>
              <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(N.P.AYYAR)</a:t>
            </a:r>
            <a:endParaRPr lang="en-US"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22" name="TextBox 21"/>
          <p:cNvSpPr txBox="1"/>
          <p:nvPr/>
        </p:nvSpPr>
        <p:spPr>
          <a:xfrm>
            <a:off x="7467600" y="2438400"/>
            <a:ext cx="1676400" cy="3970318"/>
          </a:xfrm>
          <a:prstGeom prst="rect">
            <a:avLst/>
          </a:prstGeom>
          <a:noFill/>
        </p:spPr>
        <p:txBody>
          <a:bodyPr wrap="square" rtlCol="0">
            <a:spAutoFit/>
          </a:bodyPr>
          <a:lstStyle/>
          <a:p>
            <a:r>
              <a:rPr lang="en-US" dirty="0" smtClean="0"/>
              <a:t>P= PADDY</a:t>
            </a:r>
          </a:p>
          <a:p>
            <a:r>
              <a:rPr lang="en-US" dirty="0" smtClean="0"/>
              <a:t>M= MAIZE</a:t>
            </a:r>
          </a:p>
          <a:p>
            <a:r>
              <a:rPr lang="en-US" dirty="0" smtClean="0"/>
              <a:t>C= CHANA</a:t>
            </a:r>
          </a:p>
          <a:p>
            <a:r>
              <a:rPr lang="en-US" dirty="0" smtClean="0"/>
              <a:t>W= WHEAT</a:t>
            </a:r>
          </a:p>
          <a:p>
            <a:r>
              <a:rPr lang="en-US" dirty="0" smtClean="0"/>
              <a:t>L= LINSEED</a:t>
            </a:r>
          </a:p>
          <a:p>
            <a:r>
              <a:rPr lang="en-US" dirty="0" smtClean="0"/>
              <a:t>T= TUAR</a:t>
            </a:r>
          </a:p>
          <a:p>
            <a:r>
              <a:rPr lang="en-US" dirty="0" smtClean="0"/>
              <a:t>G= </a:t>
            </a:r>
            <a:r>
              <a:rPr lang="en-US" sz="1600" dirty="0" smtClean="0"/>
              <a:t>GROUND NUT</a:t>
            </a:r>
            <a:endParaRPr lang="en-US" dirty="0" smtClean="0"/>
          </a:p>
          <a:p>
            <a:r>
              <a:rPr lang="en-US" dirty="0" smtClean="0"/>
              <a:t>R= RAGI</a:t>
            </a:r>
          </a:p>
          <a:p>
            <a:r>
              <a:rPr lang="en-US" dirty="0" smtClean="0"/>
              <a:t>M= MUSTARD</a:t>
            </a:r>
          </a:p>
          <a:p>
            <a:r>
              <a:rPr lang="en-US" dirty="0" smtClean="0"/>
              <a:t>J= JWAR</a:t>
            </a:r>
          </a:p>
          <a:p>
            <a:r>
              <a:rPr lang="en-US" dirty="0" smtClean="0"/>
              <a:t>S= SUGARCANE</a:t>
            </a:r>
          </a:p>
          <a:p>
            <a:r>
              <a:rPr lang="en-US" dirty="0" smtClean="0"/>
              <a:t>B= BARELY</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676400"/>
            <a:ext cx="8458200" cy="1569660"/>
          </a:xfrm>
          <a:prstGeom prst="rect">
            <a:avLst/>
          </a:prstGeom>
          <a:noFill/>
        </p:spPr>
        <p:txBody>
          <a:bodyPr wrap="square" rtlCol="0">
            <a:spAutoFit/>
          </a:bodyPr>
          <a:lstStyle/>
          <a:p>
            <a:pPr algn="just"/>
            <a:r>
              <a:rPr lang="en-US" sz="2400" dirty="0" smtClean="0">
                <a:solidFill>
                  <a:srgbClr val="7030A0"/>
                </a:solidFill>
                <a:latin typeface="Times New Roman" pitchFamily="18" charset="0"/>
                <a:cs typeface="Times New Roman" pitchFamily="18" charset="0"/>
              </a:rPr>
              <a:t>	The graph shows that the maximum distance between actual curve and line of best fit on wheat(second point) and also smoothness of curve change on that point. That is why it is indicate, the Raipur is two cropped  combination region. </a:t>
            </a:r>
            <a:endParaRPr lang="en-US" sz="2400" dirty="0">
              <a:solidFill>
                <a:srgbClr val="7030A0"/>
              </a:solidFill>
              <a:latin typeface="Times New Roman" pitchFamily="18" charset="0"/>
              <a:cs typeface="Times New Roman" pitchFamily="18" charset="0"/>
            </a:endParaRPr>
          </a:p>
        </p:txBody>
      </p:sp>
      <p:sp>
        <p:nvSpPr>
          <p:cNvPr id="4" name="Rectangle 3"/>
          <p:cNvSpPr/>
          <p:nvPr/>
        </p:nvSpPr>
        <p:spPr>
          <a:xfrm>
            <a:off x="3215970" y="381000"/>
            <a:ext cx="1389098" cy="461665"/>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2400" b="1" cap="none" spc="0" dirty="0" smtClean="0">
                <a:ln>
                  <a:prstDash val="solid"/>
                </a:ln>
                <a:solidFill>
                  <a:srgbClr val="0070C0"/>
                </a:solidFill>
                <a:effectLst>
                  <a:outerShdw blurRad="88000" dist="50800" dir="5040000" algn="tl">
                    <a:schemeClr val="accent4">
                      <a:tint val="80000"/>
                      <a:satMod val="250000"/>
                      <a:alpha val="45000"/>
                    </a:schemeClr>
                  </a:outerShdw>
                </a:effectLst>
                <a:latin typeface="Times New Roman" pitchFamily="18" charset="0"/>
                <a:cs typeface="Times New Roman" pitchFamily="18" charset="0"/>
              </a:rPr>
              <a:t>RESULT</a:t>
            </a:r>
            <a:endParaRPr lang="en-US" sz="2400" b="1" cap="none" spc="0" dirty="0">
              <a:ln>
                <a:prstDash val="solid"/>
              </a:ln>
              <a:solidFill>
                <a:srgbClr val="0070C0"/>
              </a:solidFill>
              <a:effectLst>
                <a:outerShdw blurRad="88000" dist="50800" dir="5040000" algn="tl">
                  <a:schemeClr val="accent4">
                    <a:tint val="80000"/>
                    <a:satMod val="250000"/>
                    <a:alpha val="45000"/>
                  </a:scheme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609600"/>
          <a:ext cx="7924800" cy="1071880"/>
        </p:xfrm>
        <a:graphic>
          <a:graphicData uri="http://schemas.openxmlformats.org/drawingml/2006/table">
            <a:tbl>
              <a:tblPr firstRow="1" bandRow="1">
                <a:tableStyleId>{5C22544A-7EE6-4342-B048-85BDC9FD1C3A}</a:tableStyleId>
              </a:tblPr>
              <a:tblGrid>
                <a:gridCol w="2443480"/>
                <a:gridCol w="1584960"/>
                <a:gridCol w="3896360"/>
              </a:tblGrid>
              <a:tr h="535940">
                <a:tc>
                  <a:txBody>
                    <a:bodyPr/>
                    <a:lstStyle/>
                    <a:p>
                      <a:pPr algn="ctr"/>
                      <a:r>
                        <a:rPr lang="en-US" sz="2400" dirty="0" smtClean="0"/>
                        <a:t>PROFOUNDER</a:t>
                      </a:r>
                      <a:endParaRPr lang="en-US" sz="2400" dirty="0"/>
                    </a:p>
                  </a:txBody>
                  <a:tcPr/>
                </a:tc>
                <a:tc>
                  <a:txBody>
                    <a:bodyPr/>
                    <a:lstStyle/>
                    <a:p>
                      <a:pPr algn="ctr"/>
                      <a:r>
                        <a:rPr lang="en-US" sz="2400" dirty="0" smtClean="0"/>
                        <a:t>YEAR</a:t>
                      </a:r>
                      <a:endParaRPr lang="en-US" sz="2400" dirty="0"/>
                    </a:p>
                  </a:txBody>
                  <a:tcPr/>
                </a:tc>
                <a:tc>
                  <a:txBody>
                    <a:bodyPr/>
                    <a:lstStyle/>
                    <a:p>
                      <a:pPr algn="ctr"/>
                      <a:r>
                        <a:rPr lang="en-US" sz="2400" dirty="0" smtClean="0"/>
                        <a:t>STUDY AREA</a:t>
                      </a:r>
                      <a:endParaRPr lang="en-US" sz="2400" dirty="0"/>
                    </a:p>
                  </a:txBody>
                  <a:tcPr/>
                </a:tc>
              </a:tr>
              <a:tr h="535940">
                <a:tc>
                  <a:txBody>
                    <a:bodyPr/>
                    <a:lstStyle/>
                    <a:p>
                      <a:pPr algn="ctr"/>
                      <a:r>
                        <a:rPr lang="en-US" sz="2400" b="1" dirty="0" smtClean="0"/>
                        <a:t>THOMAS</a:t>
                      </a:r>
                      <a:endParaRPr lang="en-US" sz="2400" b="1" dirty="0"/>
                    </a:p>
                  </a:txBody>
                  <a:tcPr/>
                </a:tc>
                <a:tc>
                  <a:txBody>
                    <a:bodyPr/>
                    <a:lstStyle/>
                    <a:p>
                      <a:pPr algn="ctr"/>
                      <a:r>
                        <a:rPr lang="en-US" sz="2400" b="1" dirty="0" smtClean="0"/>
                        <a:t>1963</a:t>
                      </a:r>
                      <a:endParaRPr lang="en-US" sz="2400" b="1" dirty="0"/>
                    </a:p>
                  </a:txBody>
                  <a:tcPr/>
                </a:tc>
                <a:tc>
                  <a:txBody>
                    <a:bodyPr/>
                    <a:lstStyle/>
                    <a:p>
                      <a:pPr algn="ctr"/>
                      <a:r>
                        <a:rPr lang="en-US" sz="2400" b="1" dirty="0" smtClean="0"/>
                        <a:t>WALES</a:t>
                      </a:r>
                      <a:endParaRPr lang="en-US" sz="2400" b="1" dirty="0"/>
                    </a:p>
                  </a:txBody>
                  <a:tcPr/>
                </a:tc>
              </a:tr>
            </a:tbl>
          </a:graphicData>
        </a:graphic>
      </p:graphicFrame>
      <p:sp>
        <p:nvSpPr>
          <p:cNvPr id="5" name="TextBox 4"/>
          <p:cNvSpPr txBox="1"/>
          <p:nvPr/>
        </p:nvSpPr>
        <p:spPr>
          <a:xfrm>
            <a:off x="0" y="1600200"/>
            <a:ext cx="9144000" cy="4524315"/>
          </a:xfrm>
          <a:prstGeom prst="rect">
            <a:avLst/>
          </a:prstGeom>
          <a:noFill/>
        </p:spPr>
        <p:txBody>
          <a:bodyPr wrap="square" rtlCol="0">
            <a:spAutoFit/>
          </a:bodyPr>
          <a:lstStyle/>
          <a:p>
            <a:r>
              <a:rPr lang="en-US" u="sng" dirty="0" smtClean="0">
                <a:solidFill>
                  <a:srgbClr val="7030A0"/>
                </a:solidFill>
                <a:latin typeface="Times New Roman" pitchFamily="18" charset="0"/>
                <a:cs typeface="Times New Roman" pitchFamily="18" charset="0"/>
              </a:rPr>
              <a:t>METHODOLOGY:</a:t>
            </a:r>
          </a:p>
          <a:p>
            <a:endParaRPr lang="en-US"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Crops are arranged in order of descending.</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Calculate the differences between the actual and theoretical 	percentage</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Calculate starting with monoculture, and through 2</a:t>
            </a:r>
            <a:r>
              <a:rPr lang="en-US" b="1" baseline="30000" dirty="0" smtClean="0">
                <a:solidFill>
                  <a:srgbClr val="7030A0"/>
                </a:solidFill>
                <a:latin typeface="Times New Roman" pitchFamily="18" charset="0"/>
                <a:cs typeface="Times New Roman" pitchFamily="18" charset="0"/>
              </a:rPr>
              <a:t>nd</a:t>
            </a:r>
            <a:r>
              <a:rPr lang="en-US" b="1" dirty="0" smtClean="0">
                <a:solidFill>
                  <a:srgbClr val="7030A0"/>
                </a:solidFill>
                <a:latin typeface="Times New Roman" pitchFamily="18" charset="0"/>
                <a:cs typeface="Times New Roman" pitchFamily="18" charset="0"/>
              </a:rPr>
              <a:t> crop 	combination progressively to larger combination, 4 and 5 and 	the like find the best fit. This is determining by the technique of 	least square.</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The difference between the actual and theoretical percentage 	are square and summed.</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The lowest sum of squares (least square) identifies the desired combination having the best fit with the theoretical model of Thomas. </a:t>
            </a:r>
          </a:p>
          <a:p>
            <a:endParaRPr lang="en-US" dirty="0">
              <a:solidFill>
                <a:srgbClr val="7030A0"/>
              </a:solidFill>
              <a:latin typeface="Times New Roman" pitchFamily="18" charset="0"/>
              <a:cs typeface="Times New Roman" pitchFamily="18" charset="0"/>
            </a:endParaRPr>
          </a:p>
        </p:txBody>
      </p:sp>
      <p:sp>
        <p:nvSpPr>
          <p:cNvPr id="7" name="Rectangle 6"/>
          <p:cNvSpPr/>
          <p:nvPr/>
        </p:nvSpPr>
        <p:spPr>
          <a:xfrm>
            <a:off x="1524000" y="228600"/>
            <a:ext cx="5862951"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LEAST SQUARE DEVIATION METHOD</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09600" y="1752602"/>
          <a:ext cx="8229600" cy="3642358"/>
        </p:xfrm>
        <a:graphic>
          <a:graphicData uri="http://schemas.openxmlformats.org/drawingml/2006/table">
            <a:tbl>
              <a:tblPr firstRow="1" bandRow="1">
                <a:tableStyleId>{5C22544A-7EE6-4342-B048-85BDC9FD1C3A}</a:tableStyleId>
              </a:tblPr>
              <a:tblGrid>
                <a:gridCol w="2125980"/>
                <a:gridCol w="3360420"/>
                <a:gridCol w="2743200"/>
              </a:tblGrid>
              <a:tr h="704973">
                <a:tc>
                  <a:txBody>
                    <a:bodyPr/>
                    <a:lstStyle/>
                    <a:p>
                      <a:pPr algn="ctr"/>
                      <a:r>
                        <a:rPr lang="en-US" sz="1400" dirty="0" smtClean="0">
                          <a:latin typeface="Times New Roman" pitchFamily="18" charset="0"/>
                          <a:cs typeface="Times New Roman" pitchFamily="18" charset="0"/>
                        </a:rPr>
                        <a:t>CROP COMBINATION</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NO. OF CROPS</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PERCENT</a:t>
                      </a:r>
                      <a:r>
                        <a:rPr lang="en-US" sz="1400" baseline="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OF GROSS CROPPED AREA</a:t>
                      </a:r>
                      <a:endParaRPr lang="en-US" sz="1400" dirty="0">
                        <a:latin typeface="Times New Roman" pitchFamily="18" charset="0"/>
                        <a:cs typeface="Times New Roman" pitchFamily="18" charset="0"/>
                      </a:endParaRPr>
                    </a:p>
                  </a:txBody>
                  <a:tcPr/>
                </a:tc>
              </a:tr>
              <a:tr h="587477">
                <a:tc>
                  <a:txBody>
                    <a:bodyPr/>
                    <a:lstStyle/>
                    <a:p>
                      <a:pPr algn="ctr"/>
                      <a:r>
                        <a:rPr lang="en-US" sz="1400" dirty="0" smtClean="0">
                          <a:latin typeface="Times New Roman" pitchFamily="18" charset="0"/>
                          <a:cs typeface="Times New Roman" pitchFamily="18" charset="0"/>
                        </a:rPr>
                        <a:t>1 CROP</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MONO CULTURE</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100 %</a:t>
                      </a:r>
                      <a:endParaRPr lang="en-US" sz="1400" dirty="0">
                        <a:latin typeface="Times New Roman" pitchFamily="18" charset="0"/>
                        <a:cs typeface="Times New Roman" pitchFamily="18" charset="0"/>
                      </a:endParaRPr>
                    </a:p>
                  </a:txBody>
                  <a:tcPr/>
                </a:tc>
              </a:tr>
              <a:tr h="587477">
                <a:tc>
                  <a:txBody>
                    <a:bodyPr/>
                    <a:lstStyle/>
                    <a:p>
                      <a:pPr algn="ctr"/>
                      <a:r>
                        <a:rPr lang="en-US" sz="1400" dirty="0" smtClean="0">
                          <a:latin typeface="Times New Roman" pitchFamily="18" charset="0"/>
                          <a:cs typeface="Times New Roman" pitchFamily="18" charset="0"/>
                        </a:rPr>
                        <a:t>2 CROP</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FOR  FIRST</a:t>
                      </a:r>
                      <a:r>
                        <a:rPr lang="en-US" sz="1400" baseline="0" dirty="0" smtClean="0">
                          <a:latin typeface="Times New Roman" pitchFamily="18" charset="0"/>
                          <a:cs typeface="Times New Roman" pitchFamily="18" charset="0"/>
                        </a:rPr>
                        <a:t> TWO CROPS</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50 %</a:t>
                      </a:r>
                      <a:endParaRPr lang="en-US" sz="1400" dirty="0">
                        <a:latin typeface="Times New Roman" pitchFamily="18" charset="0"/>
                        <a:cs typeface="Times New Roman" pitchFamily="18" charset="0"/>
                      </a:endParaRPr>
                    </a:p>
                  </a:txBody>
                  <a:tcPr/>
                </a:tc>
              </a:tr>
              <a:tr h="587477">
                <a:tc>
                  <a:txBody>
                    <a:bodyPr/>
                    <a:lstStyle/>
                    <a:p>
                      <a:pPr algn="ctr"/>
                      <a:r>
                        <a:rPr lang="en-US" sz="1400" dirty="0" smtClean="0">
                          <a:latin typeface="Times New Roman" pitchFamily="18" charset="0"/>
                          <a:cs typeface="Times New Roman" pitchFamily="18" charset="0"/>
                        </a:rPr>
                        <a:t>3 CROP</a:t>
                      </a:r>
                      <a:endParaRPr lang="en-US" sz="1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FOR  FIRST</a:t>
                      </a:r>
                      <a:r>
                        <a:rPr lang="en-US" sz="1400" baseline="0" dirty="0" smtClean="0">
                          <a:latin typeface="Times New Roman" pitchFamily="18" charset="0"/>
                          <a:cs typeface="Times New Roman" pitchFamily="18" charset="0"/>
                        </a:rPr>
                        <a:t> THREE CROPS</a:t>
                      </a:r>
                      <a:endParaRPr lang="en-US" sz="1400" dirty="0" smtClean="0">
                        <a:latin typeface="Times New Roman" pitchFamily="18" charset="0"/>
                        <a:cs typeface="Times New Roman" pitchFamily="18" charset="0"/>
                      </a:endParaRPr>
                    </a:p>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33.33%</a:t>
                      </a:r>
                      <a:endParaRPr lang="en-US" sz="1400" dirty="0">
                        <a:latin typeface="Times New Roman" pitchFamily="18" charset="0"/>
                        <a:cs typeface="Times New Roman" pitchFamily="18" charset="0"/>
                      </a:endParaRPr>
                    </a:p>
                  </a:txBody>
                  <a:tcPr/>
                </a:tc>
              </a:tr>
              <a:tr h="587477">
                <a:tc>
                  <a:txBody>
                    <a:bodyPr/>
                    <a:lstStyle/>
                    <a:p>
                      <a:pPr algn="ctr"/>
                      <a:r>
                        <a:rPr lang="en-US" sz="1400" dirty="0" smtClean="0">
                          <a:latin typeface="Times New Roman" pitchFamily="18" charset="0"/>
                          <a:cs typeface="Times New Roman" pitchFamily="18" charset="0"/>
                        </a:rPr>
                        <a:t>4</a:t>
                      </a:r>
                      <a:r>
                        <a:rPr lang="en-US" sz="1400" baseline="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CROP</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FOR  FIRST</a:t>
                      </a:r>
                      <a:r>
                        <a:rPr lang="en-US" sz="1400" baseline="0" dirty="0" smtClean="0">
                          <a:latin typeface="Times New Roman" pitchFamily="18" charset="0"/>
                          <a:cs typeface="Times New Roman" pitchFamily="18" charset="0"/>
                        </a:rPr>
                        <a:t> FOUR CROPS</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25%</a:t>
                      </a:r>
                      <a:endParaRPr lang="en-US" sz="1400" dirty="0">
                        <a:latin typeface="Times New Roman" pitchFamily="18" charset="0"/>
                        <a:cs typeface="Times New Roman" pitchFamily="18" charset="0"/>
                      </a:endParaRPr>
                    </a:p>
                  </a:txBody>
                  <a:tcPr/>
                </a:tc>
              </a:tr>
              <a:tr h="587477">
                <a:tc>
                  <a:txBody>
                    <a:bodyPr/>
                    <a:lstStyle/>
                    <a:p>
                      <a:pPr algn="ctr"/>
                      <a:r>
                        <a:rPr lang="en-US" sz="1400" dirty="0" smtClean="0">
                          <a:latin typeface="Times New Roman" pitchFamily="18" charset="0"/>
                          <a:cs typeface="Times New Roman" pitchFamily="18" charset="0"/>
                        </a:rPr>
                        <a:t>5 CROP</a:t>
                      </a:r>
                      <a:endParaRPr lang="en-US" sz="1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FOR  FIRST</a:t>
                      </a:r>
                      <a:r>
                        <a:rPr lang="en-US" sz="1400" baseline="0" dirty="0" smtClean="0">
                          <a:latin typeface="Times New Roman" pitchFamily="18" charset="0"/>
                          <a:cs typeface="Times New Roman" pitchFamily="18" charset="0"/>
                        </a:rPr>
                        <a:t> FIVE CROPS</a:t>
                      </a:r>
                      <a:endParaRPr lang="en-US" sz="1400" dirty="0" smtClean="0">
                        <a:latin typeface="Times New Roman" pitchFamily="18" charset="0"/>
                        <a:cs typeface="Times New Roman" pitchFamily="18" charset="0"/>
                      </a:endParaRPr>
                    </a:p>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20%</a:t>
                      </a:r>
                      <a:endParaRPr lang="en-US" sz="1400" dirty="0">
                        <a:latin typeface="Times New Roman" pitchFamily="18" charset="0"/>
                        <a:cs typeface="Times New Roman" pitchFamily="18" charset="0"/>
                      </a:endParaRPr>
                    </a:p>
                  </a:txBody>
                  <a:tcPr/>
                </a:tc>
              </a:tr>
            </a:tbl>
          </a:graphicData>
        </a:graphic>
      </p:graphicFrame>
      <p:sp>
        <p:nvSpPr>
          <p:cNvPr id="6" name="Rectangle 5"/>
          <p:cNvSpPr/>
          <p:nvPr/>
        </p:nvSpPr>
        <p:spPr>
          <a:xfrm>
            <a:off x="2209800" y="381000"/>
            <a:ext cx="4577599" cy="461665"/>
          </a:xfrm>
          <a:prstGeom prst="rect">
            <a:avLst/>
          </a:prstGeom>
          <a:noFill/>
        </p:spPr>
        <p:txBody>
          <a:bodyPr wrap="none" lIns="91440" tIns="45720" rIns="91440" bIns="45720">
            <a:spAutoFit/>
          </a:bodyPr>
          <a:lstStyle/>
          <a:p>
            <a:pPr algn="ctr"/>
            <a:r>
              <a:rPr lang="en-US"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THEORITICAL VALUE TABLE</a:t>
            </a:r>
            <a:endParaRPr lang="en-US"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178004"/>
            <a:ext cx="8458200" cy="2062872"/>
          </a:xfrm>
          <a:prstGeom prst="rect">
            <a:avLst/>
          </a:prstGeom>
          <a:noFill/>
        </p:spPr>
        <p:txBody>
          <a:bodyPr wrap="square" rtlCol="0">
            <a:spAutoFit/>
          </a:bodyPr>
          <a:lstStyle/>
          <a:p>
            <a:pPr algn="just">
              <a:lnSpc>
                <a:spcPct val="150000"/>
              </a:lnSpc>
              <a:buFont typeface="Wingdings" pitchFamily="2" charset="2"/>
              <a:buChar char="Ø"/>
            </a:pPr>
            <a:r>
              <a:rPr lang="en-US" sz="2200" dirty="0" smtClean="0">
                <a:solidFill>
                  <a:srgbClr val="7030A0"/>
                </a:solidFill>
                <a:latin typeface="Times New Roman" pitchFamily="18" charset="0"/>
                <a:cs typeface="Times New Roman" pitchFamily="18" charset="0"/>
              </a:rPr>
              <a:t>Crops are generally grown in combinations. </a:t>
            </a:r>
          </a:p>
          <a:p>
            <a:pPr algn="just">
              <a:lnSpc>
                <a:spcPct val="150000"/>
              </a:lnSpc>
              <a:buFont typeface="Wingdings" pitchFamily="2" charset="2"/>
              <a:buChar char="Ø"/>
            </a:pPr>
            <a:r>
              <a:rPr lang="en-US" sz="2200" dirty="0" smtClean="0">
                <a:solidFill>
                  <a:srgbClr val="7030A0"/>
                </a:solidFill>
                <a:latin typeface="Times New Roman" pitchFamily="18" charset="0"/>
                <a:cs typeface="Times New Roman" pitchFamily="18" charset="0"/>
              </a:rPr>
              <a:t>It provides an adequate understanding of an individual crop. </a:t>
            </a:r>
          </a:p>
          <a:p>
            <a:pPr algn="just">
              <a:lnSpc>
                <a:spcPct val="150000"/>
              </a:lnSpc>
              <a:buFont typeface="Wingdings" pitchFamily="2" charset="2"/>
              <a:buChar char="Ø"/>
            </a:pPr>
            <a:r>
              <a:rPr lang="en-US" sz="2200" dirty="0" smtClean="0">
                <a:solidFill>
                  <a:srgbClr val="7030A0"/>
                </a:solidFill>
                <a:latin typeface="Times New Roman" pitchFamily="18" charset="0"/>
                <a:cs typeface="Times New Roman" pitchFamily="18" charset="0"/>
              </a:rPr>
              <a:t>Crop combination is in itself an integrative reality that demands definition and distribution analysis. </a:t>
            </a:r>
            <a:endParaRPr lang="en-US" sz="2200" dirty="0">
              <a:solidFill>
                <a:srgbClr val="7030A0"/>
              </a:solidFill>
              <a:latin typeface="Times New Roman" pitchFamily="18" charset="0"/>
              <a:cs typeface="Times New Roman" pitchFamily="18" charset="0"/>
            </a:endParaRPr>
          </a:p>
        </p:txBody>
      </p:sp>
      <p:sp>
        <p:nvSpPr>
          <p:cNvPr id="4" name="Rectangle 3"/>
          <p:cNvSpPr/>
          <p:nvPr/>
        </p:nvSpPr>
        <p:spPr>
          <a:xfrm>
            <a:off x="3303164" y="533400"/>
            <a:ext cx="1959191" cy="523220"/>
          </a:xfrm>
          <a:prstGeom prst="rect">
            <a:avLst/>
          </a:prstGeom>
          <a:noFill/>
        </p:spPr>
        <p:txBody>
          <a:bodyPr wrap="none" lIns="91440" tIns="45720" rIns="91440" bIns="45720">
            <a:spAutoFit/>
          </a:bodyPr>
          <a:lstStyle/>
          <a:p>
            <a:pPr algn="ctr"/>
            <a:r>
              <a:rPr lang="en-US" sz="2800" b="1" dirty="0" smtClean="0">
                <a:solidFill>
                  <a:srgbClr val="FF0000"/>
                </a:solidFill>
                <a:latin typeface="Times New Roman" pitchFamily="18" charset="0"/>
                <a:cs typeface="Times New Roman" pitchFamily="18" charset="0"/>
              </a:rPr>
              <a:t>MEANING</a:t>
            </a:r>
            <a:endParaRPr lang="en-US"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38200" y="1600199"/>
          <a:ext cx="7848600" cy="4907280"/>
        </p:xfrm>
        <a:graphic>
          <a:graphicData uri="http://schemas.openxmlformats.org/drawingml/2006/table">
            <a:tbl>
              <a:tblPr firstRow="1" bandRow="1">
                <a:tableStyleId>{5C22544A-7EE6-4342-B048-85BDC9FD1C3A}</a:tableStyleId>
              </a:tblPr>
              <a:tblGrid>
                <a:gridCol w="1569720"/>
                <a:gridCol w="1765935"/>
                <a:gridCol w="2289175"/>
                <a:gridCol w="2223770"/>
              </a:tblGrid>
              <a:tr h="501337">
                <a:tc>
                  <a:txBody>
                    <a:bodyPr/>
                    <a:lstStyle/>
                    <a:p>
                      <a:pPr algn="ctr"/>
                      <a:r>
                        <a:rPr lang="en-US" sz="1400" b="1" dirty="0" smtClean="0">
                          <a:latin typeface="Times New Roman" pitchFamily="18" charset="0"/>
                          <a:cs typeface="Times New Roman" pitchFamily="18" charset="0"/>
                        </a:rPr>
                        <a:t>CROPS</a:t>
                      </a:r>
                      <a:endParaRPr lang="en-US" sz="14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AREA</a:t>
                      </a:r>
                      <a:r>
                        <a:rPr lang="en-US" sz="1400" b="1" baseline="0" dirty="0" smtClean="0">
                          <a:latin typeface="Times New Roman" pitchFamily="18" charset="0"/>
                          <a:cs typeface="Times New Roman" pitchFamily="18" charset="0"/>
                        </a:rPr>
                        <a:t> IN HECTARE</a:t>
                      </a:r>
                      <a:endParaRPr lang="en-US" sz="1400" b="1" dirty="0" smtClean="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PRCENT FROM TOTAL CROPPED</a:t>
                      </a:r>
                      <a:r>
                        <a:rPr lang="en-US" sz="1400" b="1" baseline="0" dirty="0" smtClean="0">
                          <a:latin typeface="Times New Roman" pitchFamily="18" charset="0"/>
                          <a:cs typeface="Times New Roman" pitchFamily="18" charset="0"/>
                        </a:rPr>
                        <a:t> AREA</a:t>
                      </a:r>
                      <a:endParaRPr lang="en-US" sz="1400" b="1" dirty="0">
                        <a:latin typeface="Times New Roman" pitchFamily="18" charset="0"/>
                        <a:cs typeface="Times New Roman" pitchFamily="18" charset="0"/>
                      </a:endParaRPr>
                    </a:p>
                  </a:txBody>
                  <a:tcPr/>
                </a:tc>
                <a:tc>
                  <a:txBody>
                    <a:bodyPr/>
                    <a:lstStyle/>
                    <a:p>
                      <a:pPr algn="ctr"/>
                      <a:r>
                        <a:rPr lang="en-US" sz="1400" b="1" dirty="0" smtClean="0">
                          <a:latin typeface="Times New Roman" pitchFamily="18" charset="0"/>
                          <a:cs typeface="Times New Roman" pitchFamily="18" charset="0"/>
                        </a:rPr>
                        <a:t>ARRANGE</a:t>
                      </a:r>
                      <a:r>
                        <a:rPr lang="en-US" sz="1400" b="1" baseline="0" dirty="0" smtClean="0">
                          <a:latin typeface="Times New Roman" pitchFamily="18" charset="0"/>
                          <a:cs typeface="Times New Roman" pitchFamily="18" charset="0"/>
                        </a:rPr>
                        <a:t> IN DESCENDING ORDER</a:t>
                      </a:r>
                      <a:endParaRPr lang="en-US" sz="1400" b="1"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PADDY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513727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78.95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78.95</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JWAR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155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14.07</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MAIZ</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527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0.080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1.42</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RAGI</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834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1.28</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WHEAT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8327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1.28</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0.76</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BARLEY</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0.44</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CHANNA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9283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0.19</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TUAR</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2850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0.44</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0.128</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SUGERCANE</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137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0.080</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GROUND NUT</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1245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0.19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0.023</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MUSTARD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915</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14.07</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0.02</a:t>
                      </a:r>
                      <a:endParaRPr lang="en-US" sz="1400" dirty="0">
                        <a:latin typeface="Times New Roman" pitchFamily="18" charset="0"/>
                        <a:cs typeface="Times New Roman" pitchFamily="18" charset="0"/>
                      </a:endParaRPr>
                    </a:p>
                  </a:txBody>
                  <a:tcPr/>
                </a:tc>
              </a:tr>
              <a:tr h="294904">
                <a:tc>
                  <a:txBody>
                    <a:bodyPr/>
                    <a:lstStyle/>
                    <a:p>
                      <a:pPr algn="ctr"/>
                      <a:r>
                        <a:rPr lang="en-US" sz="1400" b="1" dirty="0" smtClean="0">
                          <a:latin typeface="Times New Roman" pitchFamily="18" charset="0"/>
                          <a:cs typeface="Times New Roman" pitchFamily="18" charset="0"/>
                        </a:rPr>
                        <a:t>LINSEED</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4950</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0.76</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tc>
              </a:tr>
              <a:tr h="501337">
                <a:tc>
                  <a:txBody>
                    <a:bodyPr/>
                    <a:lstStyle/>
                    <a:p>
                      <a:pPr algn="ctr"/>
                      <a:r>
                        <a:rPr lang="en-US" sz="1400" b="1" dirty="0" smtClean="0">
                          <a:latin typeface="Times New Roman" pitchFamily="18" charset="0"/>
                          <a:cs typeface="Times New Roman" pitchFamily="18" charset="0"/>
                        </a:rPr>
                        <a:t>TOTAL CROPPED AREA</a:t>
                      </a:r>
                      <a:endParaRPr lang="en-US" sz="1400" b="1"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650669</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100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bl>
          </a:graphicData>
        </a:graphic>
      </p:graphicFrame>
      <p:sp>
        <p:nvSpPr>
          <p:cNvPr id="3" name="Rectangle 2"/>
          <p:cNvSpPr/>
          <p:nvPr/>
        </p:nvSpPr>
        <p:spPr>
          <a:xfrm>
            <a:off x="1143000" y="0"/>
            <a:ext cx="7477047" cy="461665"/>
          </a:xfrm>
          <a:prstGeom prst="rect">
            <a:avLst/>
          </a:prstGeom>
          <a:noFill/>
        </p:spPr>
        <p:txBody>
          <a:bodyPr wrap="none" lIns="91440" tIns="45720" rIns="91440" bIns="45720">
            <a:spAutoFit/>
          </a:bodyPr>
          <a:lstStyle/>
          <a:p>
            <a:pPr algn="ctr"/>
            <a:r>
              <a:rPr lang="en-US"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DATA FOR LEAST SQUARE DEVIATION METHOD</a:t>
            </a:r>
            <a:endParaRPr lang="en-US"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4" name="Rectangle 3"/>
          <p:cNvSpPr/>
          <p:nvPr/>
        </p:nvSpPr>
        <p:spPr>
          <a:xfrm>
            <a:off x="3505200" y="609600"/>
            <a:ext cx="2012474" cy="400110"/>
          </a:xfrm>
          <a:prstGeom prst="rect">
            <a:avLst/>
          </a:prstGeom>
          <a:noFill/>
        </p:spPr>
        <p:txBody>
          <a:bodyPr wrap="none" lIns="91440" tIns="45720" rIns="91440" bIns="45720">
            <a:spAutoFit/>
          </a:bodyPr>
          <a:lstStyle/>
          <a:p>
            <a:pPr algn="ctr"/>
            <a:r>
              <a:rPr lang="en-US"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RAIPUR DISTRICT</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382" y="1143000"/>
            <a:ext cx="6932218" cy="400110"/>
          </a:xfrm>
          <a:prstGeom prst="rect">
            <a:avLst/>
          </a:prstGeom>
        </p:spPr>
        <p:txBody>
          <a:bodyPr wrap="square">
            <a:spAutoFit/>
          </a:bodyPr>
          <a:lstStyle/>
          <a:p>
            <a:r>
              <a:rPr lang="en-US" sz="2000" u="sng" dirty="0" smtClean="0">
                <a:solidFill>
                  <a:srgbClr val="C00000"/>
                </a:solidFill>
                <a:latin typeface="Times New Roman" pitchFamily="18" charset="0"/>
                <a:cs typeface="Times New Roman" pitchFamily="18" charset="0"/>
              </a:rPr>
              <a:t>1</a:t>
            </a:r>
            <a:r>
              <a:rPr lang="en-US" sz="2000" u="sng" baseline="30000" dirty="0" smtClean="0">
                <a:solidFill>
                  <a:srgbClr val="C00000"/>
                </a:solidFill>
                <a:latin typeface="Times New Roman" pitchFamily="18" charset="0"/>
                <a:cs typeface="Times New Roman" pitchFamily="18" charset="0"/>
              </a:rPr>
              <a:t>st</a:t>
            </a:r>
            <a:r>
              <a:rPr lang="en-US" sz="2000" u="sng" dirty="0" smtClean="0">
                <a:solidFill>
                  <a:srgbClr val="C00000"/>
                </a:solidFill>
                <a:latin typeface="Times New Roman" pitchFamily="18" charset="0"/>
                <a:cs typeface="Times New Roman" pitchFamily="18" charset="0"/>
              </a:rPr>
              <a:t>  CROP COMBINATION</a:t>
            </a:r>
            <a:endParaRPr lang="en-US" sz="2000" u="sng" dirty="0">
              <a:solidFill>
                <a:srgbClr val="C00000"/>
              </a:solidFill>
              <a:latin typeface="Times New Roman" pitchFamily="18" charset="0"/>
              <a:cs typeface="Times New Roman" pitchFamily="18" charset="0"/>
            </a:endParaRPr>
          </a:p>
        </p:txBody>
      </p:sp>
      <p:sp>
        <p:nvSpPr>
          <p:cNvPr id="3" name="TextBox 2"/>
          <p:cNvSpPr txBox="1"/>
          <p:nvPr/>
        </p:nvSpPr>
        <p:spPr>
          <a:xfrm>
            <a:off x="0" y="2017216"/>
            <a:ext cx="9144000" cy="2862322"/>
          </a:xfrm>
          <a:prstGeom prst="rect">
            <a:avLst/>
          </a:prstGeom>
          <a:noFill/>
        </p:spPr>
        <p:txBody>
          <a:bodyPr wrap="square" rtlCol="0">
            <a:spAutoFit/>
          </a:bodyPr>
          <a:lstStyle/>
          <a:p>
            <a:r>
              <a:rPr lang="en-US" sz="2000" b="1" dirty="0" smtClean="0">
                <a:solidFill>
                  <a:srgbClr val="002060"/>
                </a:solidFill>
                <a:latin typeface="Times New Roman" pitchFamily="18" charset="0"/>
                <a:cs typeface="Times New Roman" pitchFamily="18" charset="0"/>
              </a:rPr>
              <a:t>= (100 – 78.95)</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(0-14.07)</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 – 1.42)</a:t>
            </a:r>
            <a:r>
              <a:rPr lang="en-US" sz="2000" b="1" baseline="30000" dirty="0" smtClean="0">
                <a:solidFill>
                  <a:srgbClr val="002060"/>
                </a:solidFill>
                <a:latin typeface="Times New Roman" pitchFamily="18" charset="0"/>
                <a:cs typeface="Times New Roman" pitchFamily="18" charset="0"/>
              </a:rPr>
              <a:t>2 </a:t>
            </a:r>
            <a:r>
              <a:rPr lang="en-US" sz="2000" b="1" dirty="0" smtClean="0">
                <a:solidFill>
                  <a:srgbClr val="002060"/>
                </a:solidFill>
                <a:latin typeface="Times New Roman" pitchFamily="18" charset="0"/>
                <a:cs typeface="Times New Roman" pitchFamily="18" charset="0"/>
              </a:rPr>
              <a:t>+ (0 – 1.28)</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(0 -0.76) </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(0 - 44)</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 – 0.19)</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(0-0.128)</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(0-0.080)</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(0- 0.023)</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(0 -0.02)</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(0-0)</a:t>
            </a:r>
            <a:r>
              <a:rPr lang="en-US" sz="2000" b="1" baseline="30000" dirty="0" smtClean="0">
                <a:solidFill>
                  <a:srgbClr val="002060"/>
                </a:solidFill>
                <a:latin typeface="Times New Roman" pitchFamily="18" charset="0"/>
                <a:cs typeface="Times New Roman" pitchFamily="18" charset="0"/>
              </a:rPr>
              <a:t>2</a:t>
            </a:r>
          </a:p>
          <a:p>
            <a:endParaRPr lang="en-US" sz="2000" b="1" dirty="0" smtClean="0">
              <a:solidFill>
                <a:srgbClr val="002060"/>
              </a:solidFill>
              <a:latin typeface="Times New Roman" pitchFamily="18" charset="0"/>
              <a:cs typeface="Times New Roman" pitchFamily="18" charset="0"/>
            </a:endParaRPr>
          </a:p>
          <a:p>
            <a:r>
              <a:rPr lang="en-US" sz="2000" b="1" dirty="0" smtClean="0">
                <a:solidFill>
                  <a:srgbClr val="002060"/>
                </a:solidFill>
                <a:latin typeface="Times New Roman" pitchFamily="18" charset="0"/>
                <a:cs typeface="Times New Roman" pitchFamily="18" charset="0"/>
              </a:rPr>
              <a:t>= (21.05)</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(-14.07)</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(-1.28)</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(-0.76)</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(-0.44)</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(-0.19)</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(-0.128)</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(-0.80)</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(-0.023)</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(-0.02)</a:t>
            </a:r>
            <a:r>
              <a:rPr lang="en-US" sz="2000" b="1" baseline="30000" dirty="0" smtClean="0">
                <a:solidFill>
                  <a:srgbClr val="002060"/>
                </a:solidFill>
                <a:latin typeface="Times New Roman" pitchFamily="18" charset="0"/>
                <a:cs typeface="Times New Roman" pitchFamily="18" charset="0"/>
              </a:rPr>
              <a:t>2</a:t>
            </a:r>
            <a:r>
              <a:rPr lang="en-US" sz="2000" b="1" dirty="0" smtClean="0">
                <a:solidFill>
                  <a:srgbClr val="002060"/>
                </a:solidFill>
                <a:latin typeface="Times New Roman" pitchFamily="18" charset="0"/>
                <a:cs typeface="Times New Roman" pitchFamily="18" charset="0"/>
              </a:rPr>
              <a:t> + (0)</a:t>
            </a:r>
            <a:r>
              <a:rPr lang="en-US" sz="2000" b="1" baseline="30000" dirty="0" smtClean="0">
                <a:solidFill>
                  <a:srgbClr val="002060"/>
                </a:solidFill>
                <a:latin typeface="Times New Roman" pitchFamily="18" charset="0"/>
                <a:cs typeface="Times New Roman" pitchFamily="18" charset="0"/>
              </a:rPr>
              <a:t>2</a:t>
            </a:r>
          </a:p>
          <a:p>
            <a:endParaRPr lang="en-US" sz="2000" b="1" dirty="0" smtClean="0">
              <a:solidFill>
                <a:srgbClr val="002060"/>
              </a:solidFill>
              <a:latin typeface="Times New Roman" pitchFamily="18" charset="0"/>
              <a:cs typeface="Times New Roman" pitchFamily="18" charset="0"/>
            </a:endParaRPr>
          </a:p>
          <a:p>
            <a:r>
              <a:rPr lang="en-US" sz="2000" b="1" dirty="0" smtClean="0">
                <a:solidFill>
                  <a:srgbClr val="002060"/>
                </a:solidFill>
                <a:latin typeface="Times New Roman" pitchFamily="18" charset="0"/>
                <a:cs typeface="Times New Roman" pitchFamily="18" charset="0"/>
              </a:rPr>
              <a:t>= 443.10+197096+2.02+1.64+0.58+0.19+0.03+0.016+0.0064+0.00052+ 0.0004+0</a:t>
            </a:r>
          </a:p>
          <a:p>
            <a:endParaRPr lang="en-US" sz="2000" b="1" dirty="0" smtClean="0">
              <a:solidFill>
                <a:srgbClr val="002060"/>
              </a:solidFill>
              <a:latin typeface="Times New Roman" pitchFamily="18" charset="0"/>
              <a:cs typeface="Times New Roman" pitchFamily="18" charset="0"/>
            </a:endParaRPr>
          </a:p>
          <a:p>
            <a:r>
              <a:rPr lang="en-US" sz="2000" b="1" dirty="0" smtClean="0">
                <a:solidFill>
                  <a:srgbClr val="002060"/>
                </a:solidFill>
                <a:latin typeface="Times New Roman" pitchFamily="18" charset="0"/>
                <a:cs typeface="Times New Roman" pitchFamily="18" charset="0"/>
              </a:rPr>
              <a:t>= 655.54</a:t>
            </a:r>
            <a:endParaRPr lang="en-US" sz="2000" b="1" dirty="0">
              <a:solidFill>
                <a:srgbClr val="002060"/>
              </a:solidFill>
              <a:latin typeface="Times New Roman" pitchFamily="18" charset="0"/>
              <a:cs typeface="Times New Roman" pitchFamily="18" charset="0"/>
            </a:endParaRPr>
          </a:p>
        </p:txBody>
      </p:sp>
      <p:sp>
        <p:nvSpPr>
          <p:cNvPr id="4" name="Rectangle 3"/>
          <p:cNvSpPr/>
          <p:nvPr/>
        </p:nvSpPr>
        <p:spPr>
          <a:xfrm>
            <a:off x="533400" y="228600"/>
            <a:ext cx="7807842" cy="477054"/>
          </a:xfrm>
          <a:prstGeom prst="rect">
            <a:avLst/>
          </a:prstGeom>
          <a:noFill/>
        </p:spPr>
        <p:txBody>
          <a:bodyPr wrap="none" lIns="91440" tIns="45720" rIns="91440" bIns="45720">
            <a:spAutoFit/>
          </a:bodyPr>
          <a:lstStyle/>
          <a:p>
            <a:pPr algn="ctr"/>
            <a:r>
              <a:rPr lang="en-US" sz="25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LEAST SQUARE DEVIATION METHOD (THOMAS)</a:t>
            </a:r>
            <a:endParaRPr lang="en-US" sz="2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47800"/>
            <a:ext cx="9144000" cy="2862322"/>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 (50 – 78.95)</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(50-14.07)</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 1.42)</a:t>
            </a:r>
            <a:r>
              <a:rPr lang="en-US" sz="2000" b="1" baseline="30000" dirty="0" smtClean="0">
                <a:latin typeface="Times New Roman" pitchFamily="18" charset="0"/>
                <a:cs typeface="Times New Roman" pitchFamily="18" charset="0"/>
              </a:rPr>
              <a:t>2 </a:t>
            </a:r>
            <a:r>
              <a:rPr lang="en-US" sz="2000" b="1" dirty="0" smtClean="0">
                <a:latin typeface="Times New Roman" pitchFamily="18" charset="0"/>
                <a:cs typeface="Times New Roman" pitchFamily="18" charset="0"/>
              </a:rPr>
              <a:t>+ (0 – 1.28)</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(0 -0.76) </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(0 - 44)</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 0.19)</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(0-0.128)</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(0-0.080)</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(0- 0.023)</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(0 -0.02)</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(0-0)</a:t>
            </a:r>
            <a:r>
              <a:rPr lang="en-US" sz="2000" b="1" baseline="30000" dirty="0" smtClean="0">
                <a:latin typeface="Times New Roman" pitchFamily="18" charset="0"/>
                <a:cs typeface="Times New Roman" pitchFamily="18" charset="0"/>
              </a:rPr>
              <a:t>2</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(-28.95)</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(35.93)</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(-1.28)</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(-0.76)</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(-0.44)</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(-0.19)</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(-0.128)</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(-0.80)</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(-0.023)</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(-0.02)</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a:t>
            </a:r>
            <a:r>
              <a:rPr lang="en-US" sz="2000" b="1" baseline="30000" dirty="0" smtClean="0">
                <a:latin typeface="Times New Roman" pitchFamily="18" charset="0"/>
                <a:cs typeface="Times New Roman" pitchFamily="18" charset="0"/>
              </a:rPr>
              <a:t>2</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838.10+1290.96+2.02+1.64+0.58+0.19+0.03+0.016+0.0064+0.00052+ 0.0004+0</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2133.54</a:t>
            </a:r>
            <a:endParaRPr lang="en-US" sz="2000" b="1" dirty="0">
              <a:latin typeface="Times New Roman" pitchFamily="18" charset="0"/>
              <a:cs typeface="Times New Roman" pitchFamily="18" charset="0"/>
            </a:endParaRPr>
          </a:p>
        </p:txBody>
      </p:sp>
      <p:sp>
        <p:nvSpPr>
          <p:cNvPr id="5" name="Rectangle 4"/>
          <p:cNvSpPr/>
          <p:nvPr/>
        </p:nvSpPr>
        <p:spPr>
          <a:xfrm>
            <a:off x="1219200" y="533400"/>
            <a:ext cx="6932218" cy="461665"/>
          </a:xfrm>
          <a:prstGeom prst="rect">
            <a:avLst/>
          </a:prstGeom>
        </p:spPr>
        <p:txBody>
          <a:bodyPr wrap="square">
            <a:spAutoFit/>
          </a:bodyPr>
          <a:lstStyle/>
          <a:p>
            <a:pPr algn="ctr"/>
            <a:r>
              <a:rPr lang="en-US" sz="24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CROP COMBINATION</a:t>
            </a:r>
            <a:endParaRPr lang="en-US" sz="2400" dirty="0">
              <a:latin typeface="Times New Roman" pitchFamily="18" charset="0"/>
              <a:cs typeface="Times New Roman" pitchFamily="18" charset="0"/>
            </a:endParaRPr>
          </a:p>
        </p:txBody>
      </p:sp>
      <p:sp>
        <p:nvSpPr>
          <p:cNvPr id="6" name="TextBox 5"/>
          <p:cNvSpPr txBox="1"/>
          <p:nvPr/>
        </p:nvSpPr>
        <p:spPr>
          <a:xfrm>
            <a:off x="6172200" y="0"/>
            <a:ext cx="2971800" cy="307777"/>
          </a:xfrm>
          <a:prstGeom prst="rect">
            <a:avLst/>
          </a:prstGeom>
          <a:noFill/>
        </p:spPr>
        <p:txBody>
          <a:bodyPr wrap="square" rtlCol="0">
            <a:spAutoFit/>
          </a:bodyPr>
          <a:lstStyle/>
          <a:p>
            <a:pPr algn="r"/>
            <a:r>
              <a:rPr lang="en-US" sz="1400" dirty="0" err="1" smtClean="0">
                <a:latin typeface="Times New Roman" pitchFamily="18" charset="0"/>
                <a:cs typeface="Times New Roman" pitchFamily="18" charset="0"/>
              </a:rPr>
              <a:t>Cntd</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382" y="609600"/>
            <a:ext cx="6932218" cy="461665"/>
          </a:xfrm>
          <a:prstGeom prst="rect">
            <a:avLst/>
          </a:prstGeom>
        </p:spPr>
        <p:txBody>
          <a:bodyPr wrap="square">
            <a:spAutoFit/>
          </a:bodyPr>
          <a:lstStyle/>
          <a:p>
            <a:r>
              <a:rPr lang="en-US" sz="2400" dirty="0" smtClean="0">
                <a:latin typeface="Times New Roman" pitchFamily="18" charset="0"/>
                <a:cs typeface="Times New Roman" pitchFamily="18" charset="0"/>
              </a:rPr>
              <a:t>3</a:t>
            </a:r>
            <a:r>
              <a:rPr lang="en-US" sz="2400" baseline="30000" dirty="0" smtClean="0">
                <a:latin typeface="Times New Roman" pitchFamily="18" charset="0"/>
                <a:cs typeface="Times New Roman" pitchFamily="18" charset="0"/>
              </a:rPr>
              <a:t>rd</a:t>
            </a:r>
            <a:r>
              <a:rPr lang="en-US" sz="2400" dirty="0" smtClean="0">
                <a:latin typeface="Times New Roman" pitchFamily="18" charset="0"/>
                <a:cs typeface="Times New Roman" pitchFamily="18" charset="0"/>
              </a:rPr>
              <a:t>  CROP COMBINATIONS</a:t>
            </a:r>
            <a:endParaRPr lang="en-US" sz="2400" dirty="0">
              <a:latin typeface="Times New Roman" pitchFamily="18" charset="0"/>
              <a:cs typeface="Times New Roman" pitchFamily="18" charset="0"/>
            </a:endParaRPr>
          </a:p>
        </p:txBody>
      </p:sp>
      <p:sp>
        <p:nvSpPr>
          <p:cNvPr id="5" name="TextBox 4"/>
          <p:cNvSpPr txBox="1"/>
          <p:nvPr/>
        </p:nvSpPr>
        <p:spPr>
          <a:xfrm>
            <a:off x="0" y="1447800"/>
            <a:ext cx="9144000" cy="3170099"/>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 (33.33 – 78.95)</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(33.33-14.07)</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(33.33 – 1.42)</a:t>
            </a:r>
            <a:r>
              <a:rPr lang="en-US" sz="2000" b="1" baseline="30000" dirty="0" smtClean="0">
                <a:latin typeface="Times New Roman" pitchFamily="18" charset="0"/>
                <a:cs typeface="Times New Roman" pitchFamily="18" charset="0"/>
              </a:rPr>
              <a:t>2 </a:t>
            </a:r>
            <a:r>
              <a:rPr lang="en-US" sz="2000" b="1" dirty="0" smtClean="0">
                <a:latin typeface="Times New Roman" pitchFamily="18" charset="0"/>
                <a:cs typeface="Times New Roman" pitchFamily="18" charset="0"/>
              </a:rPr>
              <a:t>+ (0 – 1.28)</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(0 -0.76) </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(0 - 44)</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 0.19)</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(0-0.128)</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(0-0.080)</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(0- 0.023)</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(0 -0.02)</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(0-0)</a:t>
            </a:r>
            <a:r>
              <a:rPr lang="en-US" sz="2000" b="1" baseline="30000" dirty="0" smtClean="0">
                <a:latin typeface="Times New Roman" pitchFamily="18" charset="0"/>
                <a:cs typeface="Times New Roman" pitchFamily="18" charset="0"/>
              </a:rPr>
              <a:t>2</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(-45.62)</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(19.26)</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(31.91)</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(-0.76)</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(-0.44)</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(-0.19)</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(-0.128)</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(-0.80)</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(-0.023)</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(-0.02)</a:t>
            </a:r>
            <a:r>
              <a:rPr lang="en-US" sz="2000" b="1" baseline="30000"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 (0)</a:t>
            </a:r>
            <a:r>
              <a:rPr lang="en-US" sz="2000" b="1" baseline="30000" dirty="0" smtClean="0">
                <a:latin typeface="Times New Roman" pitchFamily="18" charset="0"/>
                <a:cs typeface="Times New Roman" pitchFamily="18" charset="0"/>
              </a:rPr>
              <a:t>2</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2081.18+370.95+1018.25+1.64+0.58+0.19+0.03+0.016+0.0064+  0.00052 + 0.0004+0</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=3472.84</a:t>
            </a:r>
            <a:endParaRPr lang="en-US" sz="2000" b="1" dirty="0">
              <a:latin typeface="Times New Roman" pitchFamily="18" charset="0"/>
              <a:cs typeface="Times New Roman" pitchFamily="18" charset="0"/>
            </a:endParaRPr>
          </a:p>
        </p:txBody>
      </p:sp>
      <p:sp>
        <p:nvSpPr>
          <p:cNvPr id="6" name="TextBox 5"/>
          <p:cNvSpPr txBox="1"/>
          <p:nvPr/>
        </p:nvSpPr>
        <p:spPr>
          <a:xfrm>
            <a:off x="6172200" y="0"/>
            <a:ext cx="2971800" cy="307777"/>
          </a:xfrm>
          <a:prstGeom prst="rect">
            <a:avLst/>
          </a:prstGeom>
          <a:noFill/>
        </p:spPr>
        <p:txBody>
          <a:bodyPr wrap="square" rtlCol="0">
            <a:spAutoFit/>
          </a:bodyPr>
          <a:lstStyle/>
          <a:p>
            <a:pPr algn="r"/>
            <a:r>
              <a:rPr lang="en-US" sz="1400" dirty="0" err="1" smtClean="0">
                <a:latin typeface="Times New Roman" pitchFamily="18" charset="0"/>
                <a:cs typeface="Times New Roman" pitchFamily="18" charset="0"/>
              </a:rPr>
              <a:t>Cntd</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47800"/>
            <a:ext cx="9144000" cy="2585323"/>
          </a:xfrm>
          <a:prstGeom prst="rect">
            <a:avLst/>
          </a:prstGeom>
          <a:noFill/>
        </p:spPr>
        <p:txBody>
          <a:bodyPr wrap="square" rtlCol="0">
            <a:spAutoFit/>
          </a:bodyPr>
          <a:lstStyle/>
          <a:p>
            <a:r>
              <a:rPr lang="en-US" b="1" dirty="0" smtClean="0">
                <a:latin typeface="Times New Roman" pitchFamily="18" charset="0"/>
                <a:cs typeface="Times New Roman" pitchFamily="18" charset="0"/>
              </a:rPr>
              <a:t>= (25 – 78.95)</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(25-14.07)</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(25 – 1.42)</a:t>
            </a:r>
            <a:r>
              <a:rPr lang="en-US" b="1" baseline="30000" dirty="0" smtClean="0">
                <a:latin typeface="Times New Roman" pitchFamily="18" charset="0"/>
                <a:cs typeface="Times New Roman" pitchFamily="18" charset="0"/>
              </a:rPr>
              <a:t>2 </a:t>
            </a:r>
            <a:r>
              <a:rPr lang="en-US" b="1" dirty="0" smtClean="0">
                <a:latin typeface="Times New Roman" pitchFamily="18" charset="0"/>
                <a:cs typeface="Times New Roman" pitchFamily="18" charset="0"/>
              </a:rPr>
              <a:t>+ (25 – 1.28)</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(0 -0.76) </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(0 - 44)</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 – 0.19)</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(0-0.128)</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(0-0.080)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(0- 0.023)</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(0 -0.02)</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(0-0)</a:t>
            </a:r>
            <a:r>
              <a:rPr lang="en-US" b="1" baseline="30000" dirty="0" smtClean="0">
                <a:latin typeface="Times New Roman" pitchFamily="18" charset="0"/>
                <a:cs typeface="Times New Roman" pitchFamily="18" charset="0"/>
              </a:rPr>
              <a:t>2</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(-53.95)</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(10.93)</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(23.58)</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(23.72)</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(-0.44)</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(-0.19)</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(-0.128)</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(-0.80)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(-0.023)</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(-0.02)</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a:t>
            </a:r>
            <a:r>
              <a:rPr lang="en-US" b="1" baseline="30000" dirty="0" smtClean="0">
                <a:latin typeface="Times New Roman" pitchFamily="18" charset="0"/>
                <a:cs typeface="Times New Roman" pitchFamily="18" charset="0"/>
              </a:rPr>
              <a:t>2</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2910.60+119.46+556.02+562.64+0.58+0.19+0.03+0.016+0.0064+  0.00052 + 0.0004+0</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=4149.54</a:t>
            </a:r>
            <a:endParaRPr lang="en-US" b="1" dirty="0">
              <a:latin typeface="Times New Roman" pitchFamily="18" charset="0"/>
              <a:cs typeface="Times New Roman" pitchFamily="18" charset="0"/>
            </a:endParaRPr>
          </a:p>
        </p:txBody>
      </p:sp>
      <p:sp>
        <p:nvSpPr>
          <p:cNvPr id="5" name="Rectangle 4"/>
          <p:cNvSpPr/>
          <p:nvPr/>
        </p:nvSpPr>
        <p:spPr>
          <a:xfrm>
            <a:off x="154382" y="609600"/>
            <a:ext cx="6932218" cy="461665"/>
          </a:xfrm>
          <a:prstGeom prst="rect">
            <a:avLst/>
          </a:prstGeom>
        </p:spPr>
        <p:txBody>
          <a:bodyPr wrap="square">
            <a:spAutoFit/>
          </a:bodyPr>
          <a:lstStyle/>
          <a:p>
            <a:r>
              <a:rPr lang="en-US" sz="2400" dirty="0" smtClean="0">
                <a:latin typeface="Times New Roman" pitchFamily="18" charset="0"/>
                <a:cs typeface="Times New Roman" pitchFamily="18" charset="0"/>
              </a:rPr>
              <a:t>4</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CROP COMBINATIONS</a:t>
            </a:r>
            <a:endParaRPr lang="en-US" sz="2400" dirty="0">
              <a:latin typeface="Times New Roman" pitchFamily="18" charset="0"/>
              <a:cs typeface="Times New Roman" pitchFamily="18" charset="0"/>
            </a:endParaRPr>
          </a:p>
        </p:txBody>
      </p:sp>
      <p:sp>
        <p:nvSpPr>
          <p:cNvPr id="6" name="TextBox 5"/>
          <p:cNvSpPr txBox="1"/>
          <p:nvPr/>
        </p:nvSpPr>
        <p:spPr>
          <a:xfrm>
            <a:off x="6172200" y="0"/>
            <a:ext cx="2971800" cy="307777"/>
          </a:xfrm>
          <a:prstGeom prst="rect">
            <a:avLst/>
          </a:prstGeom>
          <a:noFill/>
        </p:spPr>
        <p:txBody>
          <a:bodyPr wrap="square" rtlCol="0">
            <a:spAutoFit/>
          </a:bodyPr>
          <a:lstStyle/>
          <a:p>
            <a:pPr algn="r"/>
            <a:r>
              <a:rPr lang="en-US" sz="1400" dirty="0" err="1" smtClean="0">
                <a:latin typeface="Times New Roman" pitchFamily="18" charset="0"/>
                <a:cs typeface="Times New Roman" pitchFamily="18" charset="0"/>
              </a:rPr>
              <a:t>Cntd</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14400"/>
            <a:ext cx="9144000" cy="1477328"/>
          </a:xfrm>
          <a:prstGeom prst="rect">
            <a:avLst/>
          </a:prstGeom>
          <a:noFill/>
        </p:spPr>
        <p:txBody>
          <a:bodyPr wrap="square" rtlCol="0">
            <a:spAutoFit/>
          </a:bodyPr>
          <a:lstStyle/>
          <a:p>
            <a:pPr algn="just"/>
            <a:endParaRPr lang="en-US" dirty="0" smtClean="0">
              <a:solidFill>
                <a:srgbClr val="7030A0"/>
              </a:solidFill>
              <a:latin typeface="Times New Roman" pitchFamily="18" charset="0"/>
              <a:cs typeface="Times New Roman" pitchFamily="18" charset="0"/>
            </a:endParaRPr>
          </a:p>
          <a:p>
            <a:pPr algn="just"/>
            <a:endParaRPr lang="en-US" dirty="0" smtClean="0">
              <a:solidFill>
                <a:srgbClr val="7030A0"/>
              </a:solidFill>
              <a:latin typeface="Times New Roman" pitchFamily="18" charset="0"/>
              <a:cs typeface="Times New Roman" pitchFamily="18" charset="0"/>
            </a:endParaRPr>
          </a:p>
          <a:p>
            <a:pPr algn="just"/>
            <a:r>
              <a:rPr lang="en-US" dirty="0" smtClean="0">
                <a:solidFill>
                  <a:srgbClr val="7030A0"/>
                </a:solidFill>
                <a:latin typeface="Times New Roman" pitchFamily="18" charset="0"/>
                <a:cs typeface="Times New Roman" pitchFamily="18" charset="0"/>
              </a:rPr>
              <a:t>	The sum of squares is the lowest at 1</a:t>
            </a:r>
            <a:r>
              <a:rPr lang="en-US" baseline="30000" dirty="0" smtClean="0">
                <a:solidFill>
                  <a:srgbClr val="7030A0"/>
                </a:solidFill>
                <a:latin typeface="Times New Roman" pitchFamily="18" charset="0"/>
                <a:cs typeface="Times New Roman" pitchFamily="18" charset="0"/>
              </a:rPr>
              <a:t>st</a:t>
            </a:r>
            <a:r>
              <a:rPr lang="en-US" dirty="0" smtClean="0">
                <a:solidFill>
                  <a:srgbClr val="7030A0"/>
                </a:solidFill>
                <a:latin typeface="Times New Roman" pitchFamily="18" charset="0"/>
                <a:cs typeface="Times New Roman" pitchFamily="18" charset="0"/>
              </a:rPr>
              <a:t>  crop combination region calculation that is 655.54 and thus it is one crop combination region. The combination is described by appropriate letters for the crops in the crop combination in ranked order like paddy.</a:t>
            </a:r>
            <a:endParaRPr lang="en-US" dirty="0">
              <a:solidFill>
                <a:srgbClr val="7030A0"/>
              </a:solidFill>
              <a:latin typeface="Times New Roman" pitchFamily="18" charset="0"/>
              <a:cs typeface="Times New Roman" pitchFamily="18" charset="0"/>
            </a:endParaRPr>
          </a:p>
        </p:txBody>
      </p:sp>
      <p:sp>
        <p:nvSpPr>
          <p:cNvPr id="3" name="Rectangle 2"/>
          <p:cNvSpPr/>
          <p:nvPr/>
        </p:nvSpPr>
        <p:spPr>
          <a:xfrm>
            <a:off x="2971800" y="344269"/>
            <a:ext cx="1389098" cy="461665"/>
          </a:xfrm>
          <a:prstGeom prst="rect">
            <a:avLst/>
          </a:prstGeom>
          <a:noFill/>
        </p:spPr>
        <p:txBody>
          <a:bodyPr wrap="none" lIns="91440" tIns="45720" rIns="91440" bIns="45720">
            <a:spAutoFit/>
          </a:bodyPr>
          <a:lstStyle/>
          <a:p>
            <a:pPr algn="ctr"/>
            <a:r>
              <a:rPr lang="en-US"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RESULT</a:t>
            </a:r>
            <a:endParaRPr lang="en-US"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1061720"/>
          <a:ext cx="7924800" cy="1071880"/>
        </p:xfrm>
        <a:graphic>
          <a:graphicData uri="http://schemas.openxmlformats.org/drawingml/2006/table">
            <a:tbl>
              <a:tblPr firstRow="1" bandRow="1">
                <a:tableStyleId>{93296810-A885-4BE3-A3E7-6D5BEEA58F35}</a:tableStyleId>
              </a:tblPr>
              <a:tblGrid>
                <a:gridCol w="2443480"/>
                <a:gridCol w="1584960"/>
                <a:gridCol w="3896360"/>
              </a:tblGrid>
              <a:tr h="535940">
                <a:tc>
                  <a:txBody>
                    <a:bodyPr/>
                    <a:lstStyle/>
                    <a:p>
                      <a:pPr algn="ctr"/>
                      <a:r>
                        <a:rPr lang="en-US" sz="2400" dirty="0" smtClean="0"/>
                        <a:t>PROFOUNDER</a:t>
                      </a:r>
                      <a:endParaRPr lang="en-US" sz="2400" dirty="0"/>
                    </a:p>
                  </a:txBody>
                  <a:tcPr/>
                </a:tc>
                <a:tc>
                  <a:txBody>
                    <a:bodyPr/>
                    <a:lstStyle/>
                    <a:p>
                      <a:pPr algn="ctr"/>
                      <a:r>
                        <a:rPr lang="en-US" sz="2400" dirty="0" smtClean="0"/>
                        <a:t>YEAR</a:t>
                      </a:r>
                      <a:endParaRPr lang="en-US" sz="2400" dirty="0"/>
                    </a:p>
                  </a:txBody>
                  <a:tcPr/>
                </a:tc>
                <a:tc>
                  <a:txBody>
                    <a:bodyPr/>
                    <a:lstStyle/>
                    <a:p>
                      <a:pPr algn="ctr"/>
                      <a:r>
                        <a:rPr lang="en-US" sz="2400" dirty="0" smtClean="0"/>
                        <a:t>STUDY AREA</a:t>
                      </a:r>
                      <a:endParaRPr lang="en-US" sz="2400" dirty="0"/>
                    </a:p>
                  </a:txBody>
                  <a:tcPr/>
                </a:tc>
              </a:tr>
              <a:tr h="535940">
                <a:tc>
                  <a:txBody>
                    <a:bodyPr/>
                    <a:lstStyle/>
                    <a:p>
                      <a:pPr algn="ctr"/>
                      <a:r>
                        <a:rPr lang="en-US" sz="2400" b="1" dirty="0" smtClean="0"/>
                        <a:t>COPPOCK</a:t>
                      </a:r>
                      <a:endParaRPr lang="en-US" sz="2400" b="1" dirty="0"/>
                    </a:p>
                  </a:txBody>
                  <a:tcPr/>
                </a:tc>
                <a:tc>
                  <a:txBody>
                    <a:bodyPr/>
                    <a:lstStyle/>
                    <a:p>
                      <a:pPr algn="ctr"/>
                      <a:r>
                        <a:rPr lang="en-US" sz="2400" b="1" dirty="0" smtClean="0"/>
                        <a:t>1964</a:t>
                      </a:r>
                      <a:endParaRPr lang="en-US" sz="2400" b="1" dirty="0"/>
                    </a:p>
                  </a:txBody>
                  <a:tcPr/>
                </a:tc>
                <a:tc>
                  <a:txBody>
                    <a:bodyPr/>
                    <a:lstStyle/>
                    <a:p>
                      <a:pPr algn="ctr"/>
                      <a:r>
                        <a:rPr lang="en-US" sz="2400" b="1" dirty="0" smtClean="0"/>
                        <a:t>ENGLAND &amp; WALES</a:t>
                      </a:r>
                      <a:endParaRPr lang="en-US" sz="2400" b="1" dirty="0"/>
                    </a:p>
                  </a:txBody>
                  <a:tcPr/>
                </a:tc>
              </a:tr>
            </a:tbl>
          </a:graphicData>
        </a:graphic>
      </p:graphicFrame>
      <p:sp>
        <p:nvSpPr>
          <p:cNvPr id="5" name="TextBox 4"/>
          <p:cNvSpPr txBox="1"/>
          <p:nvPr/>
        </p:nvSpPr>
        <p:spPr>
          <a:xfrm>
            <a:off x="0" y="2533977"/>
            <a:ext cx="9144000" cy="2031325"/>
          </a:xfrm>
          <a:prstGeom prst="rect">
            <a:avLst/>
          </a:prstGeom>
          <a:noFill/>
        </p:spPr>
        <p:txBody>
          <a:bodyPr wrap="square" rtlCol="0">
            <a:spAutoFit/>
          </a:bodyPr>
          <a:lstStyle/>
          <a:p>
            <a:pPr algn="just"/>
            <a:r>
              <a:rPr lang="en-US" u="sng" dirty="0" smtClean="0">
                <a:solidFill>
                  <a:srgbClr val="7030A0"/>
                </a:solidFill>
                <a:latin typeface="Times New Roman" pitchFamily="18" charset="0"/>
                <a:cs typeface="Times New Roman" pitchFamily="18" charset="0"/>
              </a:rPr>
              <a:t>METHODOLOGY:</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Coppock</a:t>
            </a:r>
            <a:r>
              <a:rPr lang="en-US" b="1" dirty="0" smtClean="0">
                <a:solidFill>
                  <a:srgbClr val="7030A0"/>
                </a:solidFill>
                <a:latin typeface="Times New Roman" pitchFamily="18" charset="0"/>
                <a:cs typeface="Times New Roman" pitchFamily="18" charset="0"/>
              </a:rPr>
              <a:t> produced the combination with crop and 	livestock jointly</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These include comparison of equal units like livestock 	and crops.</a:t>
            </a:r>
          </a:p>
          <a:p>
            <a:pPr algn="just"/>
            <a:endParaRPr lang="en-US" b="1" dirty="0" smtClean="0">
              <a:solidFill>
                <a:srgbClr val="7030A0"/>
              </a:solidFill>
              <a:latin typeface="Times New Roman" pitchFamily="18" charset="0"/>
              <a:cs typeface="Times New Roman" pitchFamily="18" charset="0"/>
            </a:endParaRPr>
          </a:p>
          <a:p>
            <a:pPr algn="just"/>
            <a:r>
              <a:rPr lang="en-US" b="1" dirty="0" smtClean="0">
                <a:solidFill>
                  <a:srgbClr val="7030A0"/>
                </a:solidFill>
                <a:latin typeface="Times New Roman" pitchFamily="18" charset="0"/>
                <a:cs typeface="Times New Roman" pitchFamily="18" charset="0"/>
              </a:rPr>
              <a:t>	After that he applied the theory like Thomas</a:t>
            </a:r>
            <a:endParaRPr lang="en-US" b="1" dirty="0">
              <a:solidFill>
                <a:srgbClr val="7030A0"/>
              </a:solidFill>
              <a:latin typeface="Times New Roman" pitchFamily="18" charset="0"/>
              <a:cs typeface="Times New Roman" pitchFamily="18" charset="0"/>
            </a:endParaRPr>
          </a:p>
        </p:txBody>
      </p:sp>
      <p:sp>
        <p:nvSpPr>
          <p:cNvPr id="7" name="Rectangle 6"/>
          <p:cNvSpPr/>
          <p:nvPr/>
        </p:nvSpPr>
        <p:spPr>
          <a:xfrm>
            <a:off x="1752600" y="304800"/>
            <a:ext cx="6208687" cy="461665"/>
          </a:xfrm>
          <a:prstGeom prst="rect">
            <a:avLst/>
          </a:prstGeom>
          <a:noFill/>
        </p:spPr>
        <p:txBody>
          <a:bodyPr wrap="none" lIns="91440" tIns="45720" rIns="91440" bIns="45720">
            <a:spAutoFit/>
          </a:bodyPr>
          <a:lstStyle/>
          <a:p>
            <a:pPr algn="ctr"/>
            <a:r>
              <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CROP ANIMAL COMBINATION METHOD</a:t>
            </a:r>
            <a:endPar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8" name="Pentagon 7"/>
          <p:cNvSpPr/>
          <p:nvPr/>
        </p:nvSpPr>
        <p:spPr>
          <a:xfrm>
            <a:off x="533400" y="3429000"/>
            <a:ext cx="228600" cy="152400"/>
          </a:xfrm>
          <a:prstGeom prst="homePlat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9" name="Pentagon 8"/>
          <p:cNvSpPr/>
          <p:nvPr/>
        </p:nvSpPr>
        <p:spPr>
          <a:xfrm>
            <a:off x="533400" y="4495800"/>
            <a:ext cx="228600" cy="152400"/>
          </a:xfrm>
          <a:prstGeom prst="homePlat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19200"/>
            <a:ext cx="8305800" cy="2862322"/>
          </a:xfrm>
          <a:prstGeom prst="rect">
            <a:avLst/>
          </a:prstGeom>
          <a:noFill/>
        </p:spPr>
        <p:txBody>
          <a:bodyPr wrap="square" rtlCol="0">
            <a:spAutoFit/>
          </a:bodyPr>
          <a:lstStyle/>
          <a:p>
            <a:pPr algn="just">
              <a:lnSpc>
                <a:spcPct val="150000"/>
              </a:lnSpc>
              <a:buFont typeface="Wingdings" pitchFamily="2" charset="2"/>
              <a:buChar char="Ø"/>
            </a:pPr>
            <a:r>
              <a:rPr lang="en-US" sz="2000" dirty="0" smtClean="0">
                <a:solidFill>
                  <a:srgbClr val="7030A0"/>
                </a:solidFill>
                <a:latin typeface="Times New Roman" pitchFamily="18" charset="0"/>
                <a:cs typeface="Times New Roman" pitchFamily="18" charset="0"/>
              </a:rPr>
              <a:t> To delineate the ranking of crop region to know the areas of dominance of           	the important crops.</a:t>
            </a:r>
          </a:p>
          <a:p>
            <a:pPr algn="just">
              <a:lnSpc>
                <a:spcPct val="150000"/>
              </a:lnSpc>
              <a:buFont typeface="Wingdings" pitchFamily="2" charset="2"/>
              <a:buChar char="Ø"/>
            </a:pPr>
            <a:r>
              <a:rPr lang="en-US" sz="2000" dirty="0" smtClean="0">
                <a:solidFill>
                  <a:srgbClr val="7030A0"/>
                </a:solidFill>
                <a:latin typeface="Times New Roman" pitchFamily="18" charset="0"/>
                <a:cs typeface="Times New Roman" pitchFamily="18" charset="0"/>
              </a:rPr>
              <a:t>To demarcate the crop combinations in the pre and post green revolution 	periods.</a:t>
            </a:r>
          </a:p>
          <a:p>
            <a:pPr algn="just">
              <a:lnSpc>
                <a:spcPct val="150000"/>
              </a:lnSpc>
              <a:buFont typeface="Wingdings" pitchFamily="2" charset="2"/>
              <a:buChar char="Ø"/>
            </a:pPr>
            <a:r>
              <a:rPr lang="en-US" sz="2000" dirty="0" smtClean="0">
                <a:solidFill>
                  <a:srgbClr val="7030A0"/>
                </a:solidFill>
                <a:latin typeface="Times New Roman" pitchFamily="18" charset="0"/>
                <a:cs typeface="Times New Roman" pitchFamily="18" charset="0"/>
              </a:rPr>
              <a:t>To propose a scheme for the suitable crop 	association for the different agro 	climatic 	region.</a:t>
            </a:r>
            <a:endParaRPr lang="en-US" sz="2000" dirty="0">
              <a:solidFill>
                <a:srgbClr val="7030A0"/>
              </a:solidFill>
              <a:latin typeface="Times New Roman" pitchFamily="18" charset="0"/>
              <a:cs typeface="Times New Roman" pitchFamily="18" charset="0"/>
            </a:endParaRPr>
          </a:p>
        </p:txBody>
      </p:sp>
      <p:sp>
        <p:nvSpPr>
          <p:cNvPr id="7" name="Rectangle 6"/>
          <p:cNvSpPr/>
          <p:nvPr/>
        </p:nvSpPr>
        <p:spPr>
          <a:xfrm>
            <a:off x="3581400" y="381000"/>
            <a:ext cx="2212464"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OBJECTIVES </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09600" y="1264921"/>
          <a:ext cx="8077200" cy="5212079"/>
        </p:xfrm>
        <a:graphic>
          <a:graphicData uri="http://schemas.openxmlformats.org/drawingml/2006/table">
            <a:tbl>
              <a:tblPr firstRow="1" bandRow="1">
                <a:tableStyleId>{5C22544A-7EE6-4342-B048-85BDC9FD1C3A}</a:tableStyleId>
              </a:tblPr>
              <a:tblGrid>
                <a:gridCol w="673100"/>
                <a:gridCol w="2019300"/>
                <a:gridCol w="1211580"/>
                <a:gridCol w="4173220"/>
              </a:tblGrid>
              <a:tr h="700130">
                <a:tc>
                  <a:txBody>
                    <a:bodyPr/>
                    <a:lstStyle/>
                    <a:p>
                      <a:pPr algn="ctr"/>
                      <a:r>
                        <a:rPr lang="en-US" sz="1800" dirty="0" smtClean="0">
                          <a:latin typeface="Times New Roman" pitchFamily="18" charset="0"/>
                          <a:cs typeface="Times New Roman" pitchFamily="18" charset="0"/>
                        </a:rPr>
                        <a:t>SL. NO</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PROFOUNDER</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YEAR</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NAME OF METHOD</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0130">
                <a:tc>
                  <a:txBody>
                    <a:bodyPr/>
                    <a:lstStyle/>
                    <a:p>
                      <a:pPr algn="ctr"/>
                      <a:r>
                        <a:rPr lang="en-US" sz="1800" dirty="0" smtClean="0">
                          <a:latin typeface="Times New Roman" pitchFamily="18" charset="0"/>
                          <a:cs typeface="Times New Roman" pitchFamily="18" charset="0"/>
                        </a:rPr>
                        <a:t>1</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J.C. WEAVER</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1954</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MINIMUM DEVIATION METHOD</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0130">
                <a:tc>
                  <a:txBody>
                    <a:bodyPr/>
                    <a:lstStyle/>
                    <a:p>
                      <a:pPr algn="ctr"/>
                      <a:r>
                        <a:rPr lang="en-US" sz="1800" dirty="0" smtClean="0">
                          <a:latin typeface="Times New Roman" pitchFamily="18" charset="0"/>
                          <a:cs typeface="Times New Roman" pitchFamily="18" charset="0"/>
                        </a:rPr>
                        <a:t>2</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S.M. RAFIULLAH</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1956</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MAXIMUM POSITIVE DEVIATION METHOD</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0130">
                <a:tc>
                  <a:txBody>
                    <a:bodyPr/>
                    <a:lstStyle/>
                    <a:p>
                      <a:pPr algn="ctr"/>
                      <a:r>
                        <a:rPr lang="en-US" sz="1800" dirty="0" smtClean="0">
                          <a:latin typeface="Times New Roman" pitchFamily="18" charset="0"/>
                          <a:cs typeface="Times New Roman" pitchFamily="18" charset="0"/>
                        </a:rPr>
                        <a:t>3</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KIKUKAZU DOI</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1959</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MODIFIED MINIMUM DEVIATION METHOD</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0130">
                <a:tc>
                  <a:txBody>
                    <a:bodyPr/>
                    <a:lstStyle/>
                    <a:p>
                      <a:pPr algn="ctr"/>
                      <a:r>
                        <a:rPr lang="en-US" sz="1800" dirty="0" smtClean="0">
                          <a:latin typeface="Times New Roman" pitchFamily="18" charset="0"/>
                          <a:cs typeface="Times New Roman" pitchFamily="18" charset="0"/>
                        </a:rPr>
                        <a:t>4</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THOMAS</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1963</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LEAST SQUARE DEVIATION 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0130">
                <a:tc>
                  <a:txBody>
                    <a:bodyPr/>
                    <a:lstStyle/>
                    <a:p>
                      <a:pPr algn="ctr"/>
                      <a:r>
                        <a:rPr lang="en-US" sz="1800" dirty="0" smtClean="0">
                          <a:latin typeface="Times New Roman" pitchFamily="18" charset="0"/>
                          <a:cs typeface="Times New Roman" pitchFamily="18" charset="0"/>
                        </a:rPr>
                        <a:t>5</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COPPOCK</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1964</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CROP-ANIMAL COMBINATION METHOD</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1299">
                <a:tc>
                  <a:txBody>
                    <a:bodyPr/>
                    <a:lstStyle/>
                    <a:p>
                      <a:pPr algn="ctr"/>
                      <a:r>
                        <a:rPr lang="en-US" sz="1800" dirty="0" smtClean="0">
                          <a:latin typeface="Times New Roman" pitchFamily="18" charset="0"/>
                          <a:cs typeface="Times New Roman" pitchFamily="18" charset="0"/>
                        </a:rPr>
                        <a:t>6</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N.P. AYYAR</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latin typeface="Times New Roman" pitchFamily="18" charset="0"/>
                          <a:cs typeface="Times New Roman" pitchFamily="18" charset="0"/>
                        </a:rPr>
                        <a:t>1969</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MAXIMUM DISTANCE METHOD</a:t>
                      </a:r>
                    </a:p>
                    <a:p>
                      <a:pPr algn="ct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Rectangle 2"/>
          <p:cNvSpPr/>
          <p:nvPr/>
        </p:nvSpPr>
        <p:spPr>
          <a:xfrm>
            <a:off x="-402844" y="152400"/>
            <a:ext cx="9927844" cy="461665"/>
          </a:xfrm>
          <a:prstGeom prst="rect">
            <a:avLst/>
          </a:prstGeom>
          <a:noFill/>
        </p:spPr>
        <p:txBody>
          <a:bodyPr wrap="square" lIns="91440" tIns="45720" rIns="91440" bIns="45720">
            <a:spAutoFit/>
          </a:bodyPr>
          <a:lstStyle/>
          <a:p>
            <a:pPr algn="ct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METHODS OF </a:t>
            </a: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CROP COMBINATION ANALYSIS </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5800" y="1150977"/>
            <a:ext cx="8153400" cy="6186309"/>
          </a:xfrm>
          <a:prstGeom prst="rect">
            <a:avLst/>
          </a:prstGeom>
          <a:noFill/>
        </p:spPr>
        <p:txBody>
          <a:bodyPr wrap="square" rtlCol="0">
            <a:spAutoFit/>
          </a:bodyPr>
          <a:lstStyle/>
          <a:p>
            <a:pPr algn="just">
              <a:lnSpc>
                <a:spcPct val="200000"/>
              </a:lnSpc>
            </a:pPr>
            <a:r>
              <a:rPr lang="en-US" dirty="0" smtClean="0">
                <a:solidFill>
                  <a:srgbClr val="7030A0"/>
                </a:solidFill>
                <a:latin typeface="Times New Roman" pitchFamily="18" charset="0"/>
                <a:cs typeface="Times New Roman" pitchFamily="18" charset="0"/>
              </a:rPr>
              <a:t>METHODOLOGY :</a:t>
            </a:r>
          </a:p>
          <a:p>
            <a:pPr algn="just">
              <a:lnSpc>
                <a:spcPct val="200000"/>
              </a:lnSpc>
            </a:pPr>
            <a:r>
              <a:rPr lang="en-US" dirty="0" smtClean="0">
                <a:solidFill>
                  <a:srgbClr val="7030A0"/>
                </a:solidFill>
                <a:latin typeface="Times New Roman" pitchFamily="18" charset="0"/>
                <a:cs typeface="Times New Roman" pitchFamily="18" charset="0"/>
              </a:rPr>
              <a:t>This method was established by J. C. Weaver in the year of 1954. </a:t>
            </a:r>
          </a:p>
          <a:p>
            <a:pPr algn="just">
              <a:lnSpc>
                <a:spcPct val="200000"/>
              </a:lnSpc>
            </a:pPr>
            <a:r>
              <a:rPr lang="en-US" dirty="0" smtClean="0">
                <a:solidFill>
                  <a:srgbClr val="7030A0"/>
                </a:solidFill>
                <a:latin typeface="Times New Roman" pitchFamily="18" charset="0"/>
                <a:cs typeface="Times New Roman" pitchFamily="18" charset="0"/>
              </a:rPr>
              <a:t>J. C. Weaver was studied in Middle West of USA for establish of the crop combination method. </a:t>
            </a:r>
          </a:p>
          <a:p>
            <a:pPr algn="just">
              <a:lnSpc>
                <a:spcPct val="200000"/>
              </a:lnSpc>
            </a:pPr>
            <a:r>
              <a:rPr lang="en-US" dirty="0" smtClean="0">
                <a:solidFill>
                  <a:srgbClr val="7030A0"/>
                </a:solidFill>
                <a:latin typeface="Times New Roman" pitchFamily="18" charset="0"/>
                <a:cs typeface="Times New Roman" pitchFamily="18" charset="0"/>
              </a:rPr>
              <a:t>This </a:t>
            </a:r>
            <a:r>
              <a:rPr lang="en-US" dirty="0">
                <a:solidFill>
                  <a:srgbClr val="7030A0"/>
                </a:solidFill>
                <a:latin typeface="Times New Roman" pitchFamily="18" charset="0"/>
                <a:cs typeface="Times New Roman" pitchFamily="18" charset="0"/>
              </a:rPr>
              <a:t>method </a:t>
            </a:r>
            <a:r>
              <a:rPr lang="en-US" dirty="0" smtClean="0">
                <a:solidFill>
                  <a:srgbClr val="7030A0"/>
                </a:solidFill>
                <a:latin typeface="Times New Roman" pitchFamily="18" charset="0"/>
                <a:cs typeface="Times New Roman" pitchFamily="18" charset="0"/>
              </a:rPr>
              <a:t>has calculate </a:t>
            </a:r>
            <a:r>
              <a:rPr lang="en-US" dirty="0">
                <a:solidFill>
                  <a:srgbClr val="7030A0"/>
                </a:solidFill>
                <a:latin typeface="Times New Roman" pitchFamily="18" charset="0"/>
                <a:cs typeface="Times New Roman" pitchFamily="18" charset="0"/>
              </a:rPr>
              <a:t>on the basis of </a:t>
            </a:r>
            <a:r>
              <a:rPr lang="en-US" dirty="0" smtClean="0">
                <a:solidFill>
                  <a:srgbClr val="7030A0"/>
                </a:solidFill>
                <a:latin typeface="Times New Roman" pitchFamily="18" charset="0"/>
                <a:cs typeface="Times New Roman" pitchFamily="18" charset="0"/>
              </a:rPr>
              <a:t> variance.</a:t>
            </a:r>
          </a:p>
          <a:p>
            <a:pPr algn="just">
              <a:lnSpc>
                <a:spcPct val="200000"/>
              </a:lnSpc>
            </a:pPr>
            <a:r>
              <a:rPr lang="en-US" dirty="0" smtClean="0">
                <a:solidFill>
                  <a:srgbClr val="7030A0"/>
                </a:solidFill>
                <a:latin typeface="Times New Roman" pitchFamily="18" charset="0"/>
                <a:cs typeface="Times New Roman" pitchFamily="18" charset="0"/>
              </a:rPr>
              <a:t>It </a:t>
            </a:r>
            <a:r>
              <a:rPr lang="en-US" dirty="0">
                <a:solidFill>
                  <a:srgbClr val="7030A0"/>
                </a:solidFill>
                <a:latin typeface="Times New Roman" pitchFamily="18" charset="0"/>
                <a:cs typeface="Times New Roman" pitchFamily="18" charset="0"/>
              </a:rPr>
              <a:t>is an essential statistical method and takes in </a:t>
            </a:r>
            <a:r>
              <a:rPr lang="en-US" dirty="0" smtClean="0">
                <a:solidFill>
                  <a:srgbClr val="7030A0"/>
                </a:solidFill>
                <a:latin typeface="Times New Roman" pitchFamily="18" charset="0"/>
                <a:cs typeface="Times New Roman" pitchFamily="18" charset="0"/>
              </a:rPr>
              <a:t>consideration </a:t>
            </a:r>
            <a:r>
              <a:rPr lang="en-US" dirty="0">
                <a:solidFill>
                  <a:srgbClr val="7030A0"/>
                </a:solidFill>
                <a:latin typeface="Times New Roman" pitchFamily="18" charset="0"/>
                <a:cs typeface="Times New Roman" pitchFamily="18" charset="0"/>
              </a:rPr>
              <a:t>percentage of crop acreages to </a:t>
            </a:r>
            <a:r>
              <a:rPr lang="en-US" dirty="0" smtClean="0">
                <a:solidFill>
                  <a:srgbClr val="7030A0"/>
                </a:solidFill>
                <a:latin typeface="Times New Roman" pitchFamily="18" charset="0"/>
                <a:cs typeface="Times New Roman" pitchFamily="18" charset="0"/>
              </a:rPr>
              <a:t>total </a:t>
            </a:r>
            <a:r>
              <a:rPr lang="en-US" dirty="0">
                <a:solidFill>
                  <a:srgbClr val="7030A0"/>
                </a:solidFill>
                <a:latin typeface="Times New Roman" pitchFamily="18" charset="0"/>
                <a:cs typeface="Times New Roman" pitchFamily="18" charset="0"/>
              </a:rPr>
              <a:t>cropped area</a:t>
            </a:r>
            <a:r>
              <a:rPr lang="en-US" dirty="0" smtClean="0">
                <a:solidFill>
                  <a:srgbClr val="7030A0"/>
                </a:solidFill>
                <a:latin typeface="Times New Roman" pitchFamily="18" charset="0"/>
                <a:cs typeface="Times New Roman" pitchFamily="18" charset="0"/>
              </a:rPr>
              <a:t>.</a:t>
            </a:r>
          </a:p>
          <a:p>
            <a:pPr algn="just">
              <a:lnSpc>
                <a:spcPct val="200000"/>
              </a:lnSpc>
            </a:pPr>
            <a:r>
              <a:rPr lang="en-US" dirty="0" smtClean="0">
                <a:solidFill>
                  <a:srgbClr val="7030A0"/>
                </a:solidFill>
                <a:latin typeface="Times New Roman" pitchFamily="18" charset="0"/>
                <a:cs typeface="Times New Roman" pitchFamily="18" charset="0"/>
              </a:rPr>
              <a:t>The </a:t>
            </a:r>
            <a:r>
              <a:rPr lang="en-US" dirty="0">
                <a:solidFill>
                  <a:srgbClr val="7030A0"/>
                </a:solidFill>
                <a:latin typeface="Times New Roman" pitchFamily="18" charset="0"/>
                <a:cs typeface="Times New Roman" pitchFamily="18" charset="0"/>
              </a:rPr>
              <a:t>percentage mentioned above the arranged </a:t>
            </a:r>
            <a:r>
              <a:rPr lang="en-US" dirty="0" smtClean="0">
                <a:solidFill>
                  <a:srgbClr val="7030A0"/>
                </a:solidFill>
                <a:latin typeface="Times New Roman" pitchFamily="18" charset="0"/>
                <a:cs typeface="Times New Roman" pitchFamily="18" charset="0"/>
              </a:rPr>
              <a:t>in </a:t>
            </a:r>
            <a:r>
              <a:rPr lang="en-US" dirty="0">
                <a:solidFill>
                  <a:srgbClr val="7030A0"/>
                </a:solidFill>
                <a:latin typeface="Times New Roman" pitchFamily="18" charset="0"/>
                <a:cs typeface="Times New Roman" pitchFamily="18" charset="0"/>
              </a:rPr>
              <a:t>descending order</a:t>
            </a:r>
            <a:r>
              <a:rPr lang="en-US" dirty="0" smtClean="0">
                <a:solidFill>
                  <a:srgbClr val="7030A0"/>
                </a:solidFill>
                <a:latin typeface="Times New Roman" pitchFamily="18" charset="0"/>
                <a:cs typeface="Times New Roman" pitchFamily="18" charset="0"/>
              </a:rPr>
              <a:t>.</a:t>
            </a:r>
          </a:p>
          <a:p>
            <a:pPr algn="just">
              <a:lnSpc>
                <a:spcPct val="200000"/>
              </a:lnSpc>
            </a:pPr>
            <a:r>
              <a:rPr lang="en-US" dirty="0" smtClean="0">
                <a:solidFill>
                  <a:srgbClr val="7030A0"/>
                </a:solidFill>
                <a:latin typeface="Times New Roman" pitchFamily="18" charset="0"/>
                <a:cs typeface="Times New Roman" pitchFamily="18" charset="0"/>
              </a:rPr>
              <a:t>Generally </a:t>
            </a:r>
            <a:r>
              <a:rPr lang="en-US" dirty="0">
                <a:solidFill>
                  <a:srgbClr val="7030A0"/>
                </a:solidFill>
                <a:latin typeface="Times New Roman" pitchFamily="18" charset="0"/>
                <a:cs typeface="Times New Roman" pitchFamily="18" charset="0"/>
              </a:rPr>
              <a:t>major crops are taken and </a:t>
            </a:r>
            <a:r>
              <a:rPr lang="en-US" dirty="0" smtClean="0">
                <a:solidFill>
                  <a:srgbClr val="7030A0"/>
                </a:solidFill>
                <a:latin typeface="Times New Roman" pitchFamily="18" charset="0"/>
                <a:cs typeface="Times New Roman" pitchFamily="18" charset="0"/>
              </a:rPr>
              <a:t>mentioned </a:t>
            </a:r>
            <a:r>
              <a:rPr lang="en-US" dirty="0">
                <a:solidFill>
                  <a:srgbClr val="7030A0"/>
                </a:solidFill>
                <a:latin typeface="Times New Roman" pitchFamily="18" charset="0"/>
                <a:cs typeface="Times New Roman" pitchFamily="18" charset="0"/>
              </a:rPr>
              <a:t>at least 92 % - 95% area from total </a:t>
            </a:r>
            <a:r>
              <a:rPr lang="en-US" dirty="0" smtClean="0">
                <a:solidFill>
                  <a:srgbClr val="7030A0"/>
                </a:solidFill>
                <a:latin typeface="Times New Roman" pitchFamily="18" charset="0"/>
                <a:cs typeface="Times New Roman" pitchFamily="18" charset="0"/>
              </a:rPr>
              <a:t>	crop </a:t>
            </a:r>
            <a:r>
              <a:rPr lang="en-US" dirty="0">
                <a:solidFill>
                  <a:srgbClr val="7030A0"/>
                </a:solidFill>
                <a:latin typeface="Times New Roman" pitchFamily="18" charset="0"/>
                <a:cs typeface="Times New Roman" pitchFamily="18" charset="0"/>
              </a:rPr>
              <a:t>area</a:t>
            </a:r>
            <a:r>
              <a:rPr lang="en-US" dirty="0" smtClean="0">
                <a:solidFill>
                  <a:srgbClr val="7030A0"/>
                </a:solidFill>
                <a:latin typeface="Times New Roman" pitchFamily="18" charset="0"/>
                <a:cs typeface="Times New Roman" pitchFamily="18" charset="0"/>
              </a:rPr>
              <a:t>.</a:t>
            </a:r>
          </a:p>
          <a:p>
            <a:pPr algn="just">
              <a:lnSpc>
                <a:spcPct val="200000"/>
              </a:lnSpc>
            </a:pPr>
            <a:endParaRPr lang="en-US" dirty="0">
              <a:solidFill>
                <a:srgbClr val="7030A0"/>
              </a:solidFill>
              <a:latin typeface="Times New Roman" pitchFamily="18" charset="0"/>
              <a:cs typeface="Times New Roman" pitchFamily="18" charset="0"/>
            </a:endParaRPr>
          </a:p>
        </p:txBody>
      </p:sp>
      <p:sp>
        <p:nvSpPr>
          <p:cNvPr id="5" name="Rectangle 4"/>
          <p:cNvSpPr/>
          <p:nvPr/>
        </p:nvSpPr>
        <p:spPr>
          <a:xfrm>
            <a:off x="-132365" y="71735"/>
            <a:ext cx="9276365" cy="461665"/>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MINIMUM DEVIATION METHOD by j. c. weaver</a:t>
            </a:r>
            <a:endParaRPr lang="en-US" sz="2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
            <a:ext cx="9144000" cy="1323439"/>
          </a:xfrm>
          <a:prstGeom prst="rect">
            <a:avLst/>
          </a:prstGeom>
        </p:spPr>
        <p:txBody>
          <a:bodyPr wrap="square">
            <a:spAutoFit/>
          </a:bodyPr>
          <a:lstStyle/>
          <a:p>
            <a:pPr algn="just"/>
            <a:r>
              <a:rPr lang="en-US" sz="2000" dirty="0" smtClean="0">
                <a:solidFill>
                  <a:srgbClr val="7030A0"/>
                </a:solidFill>
                <a:latin typeface="Times New Roman" pitchFamily="18" charset="0"/>
                <a:cs typeface="Times New Roman" pitchFamily="18" charset="0"/>
              </a:rPr>
              <a:t>In his work WEAVER calculated deviation on the real percentage of crops for all possible combinations against a theoretical standard. The theoretical value for the standard measurement was as follows : </a:t>
            </a:r>
          </a:p>
          <a:p>
            <a:pPr algn="just"/>
            <a:endParaRPr lang="en-US" sz="2000" dirty="0">
              <a:solidFill>
                <a:srgbClr val="7030A0"/>
              </a:solidFill>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304800" y="1600200"/>
          <a:ext cx="8534400" cy="4960620"/>
        </p:xfrm>
        <a:graphic>
          <a:graphicData uri="http://schemas.openxmlformats.org/drawingml/2006/table">
            <a:tbl>
              <a:tblPr firstRow="1" bandRow="1">
                <a:tableStyleId>{00A15C55-8517-42AA-B614-E9B94910E393}</a:tableStyleId>
              </a:tblPr>
              <a:tblGrid>
                <a:gridCol w="2204720"/>
                <a:gridCol w="3484880"/>
                <a:gridCol w="2844800"/>
              </a:tblGrid>
              <a:tr h="1190250">
                <a:tc>
                  <a:txBody>
                    <a:bodyPr/>
                    <a:lstStyle/>
                    <a:p>
                      <a:pPr algn="ctr"/>
                      <a:r>
                        <a:rPr lang="en-US" sz="1800" dirty="0" smtClean="0">
                          <a:latin typeface="Times New Roman" pitchFamily="18" charset="0"/>
                          <a:cs typeface="Times New Roman" pitchFamily="18" charset="0"/>
                        </a:rPr>
                        <a:t>CROP COMBINATION</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NO. OF CROPS</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PERCENT</a:t>
                      </a:r>
                      <a:r>
                        <a:rPr lang="en-US" sz="1800" baseline="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OF GROSS CROPPED AREA</a:t>
                      </a:r>
                      <a:endParaRPr lang="en-US" sz="1800" dirty="0">
                        <a:latin typeface="Times New Roman" pitchFamily="18" charset="0"/>
                        <a:cs typeface="Times New Roman" pitchFamily="18" charset="0"/>
                      </a:endParaRPr>
                    </a:p>
                  </a:txBody>
                  <a:tcPr/>
                </a:tc>
              </a:tr>
              <a:tr h="628395">
                <a:tc>
                  <a:txBody>
                    <a:bodyPr/>
                    <a:lstStyle/>
                    <a:p>
                      <a:pPr algn="ctr"/>
                      <a:r>
                        <a:rPr lang="en-US" sz="1800" dirty="0" smtClean="0">
                          <a:latin typeface="Times New Roman" pitchFamily="18" charset="0"/>
                          <a:cs typeface="Times New Roman" pitchFamily="18" charset="0"/>
                        </a:rPr>
                        <a:t>1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MONO CULTURE</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100 %</a:t>
                      </a:r>
                      <a:endParaRPr lang="en-US" sz="1800" dirty="0">
                        <a:latin typeface="Times New Roman" pitchFamily="18" charset="0"/>
                        <a:cs typeface="Times New Roman" pitchFamily="18" charset="0"/>
                      </a:endParaRPr>
                    </a:p>
                  </a:txBody>
                  <a:tcPr/>
                </a:tc>
              </a:tr>
              <a:tr h="628395">
                <a:tc>
                  <a:txBody>
                    <a:bodyPr/>
                    <a:lstStyle/>
                    <a:p>
                      <a:pPr algn="ctr"/>
                      <a:r>
                        <a:rPr lang="en-US" sz="1800" dirty="0" smtClean="0">
                          <a:latin typeface="Times New Roman" pitchFamily="18" charset="0"/>
                          <a:cs typeface="Times New Roman" pitchFamily="18" charset="0"/>
                        </a:rPr>
                        <a:t>2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FOR  EACH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50 %</a:t>
                      </a:r>
                      <a:endParaRPr lang="en-US" sz="1800" dirty="0">
                        <a:latin typeface="Times New Roman" pitchFamily="18" charset="0"/>
                        <a:cs typeface="Times New Roman" pitchFamily="18" charset="0"/>
                      </a:endParaRPr>
                    </a:p>
                  </a:txBody>
                  <a:tcPr/>
                </a:tc>
              </a:tr>
              <a:tr h="628395">
                <a:tc>
                  <a:txBody>
                    <a:bodyPr/>
                    <a:lstStyle/>
                    <a:p>
                      <a:pPr algn="ctr"/>
                      <a:r>
                        <a:rPr lang="en-US" sz="1800" dirty="0" smtClean="0">
                          <a:latin typeface="Times New Roman" pitchFamily="18" charset="0"/>
                          <a:cs typeface="Times New Roman" pitchFamily="18" charset="0"/>
                        </a:rPr>
                        <a:t>3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FOR  EACH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33.33%</a:t>
                      </a:r>
                      <a:endParaRPr lang="en-US" sz="1800" dirty="0">
                        <a:latin typeface="Times New Roman" pitchFamily="18" charset="0"/>
                        <a:cs typeface="Times New Roman" pitchFamily="18" charset="0"/>
                      </a:endParaRPr>
                    </a:p>
                  </a:txBody>
                  <a:tcPr/>
                </a:tc>
              </a:tr>
              <a:tr h="628395">
                <a:tc>
                  <a:txBody>
                    <a:bodyPr/>
                    <a:lstStyle/>
                    <a:p>
                      <a:pPr algn="ctr"/>
                      <a:r>
                        <a:rPr lang="en-US" sz="1800" dirty="0" smtClean="0">
                          <a:latin typeface="Times New Roman" pitchFamily="18" charset="0"/>
                          <a:cs typeface="Times New Roman" pitchFamily="18" charset="0"/>
                        </a:rPr>
                        <a:t>4</a:t>
                      </a:r>
                      <a:r>
                        <a:rPr lang="en-US" sz="1800" baseline="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FOR  EACH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25%</a:t>
                      </a:r>
                      <a:endParaRPr lang="en-US" sz="1800" dirty="0">
                        <a:latin typeface="Times New Roman" pitchFamily="18" charset="0"/>
                        <a:cs typeface="Times New Roman" pitchFamily="18" charset="0"/>
                      </a:endParaRPr>
                    </a:p>
                  </a:txBody>
                  <a:tcPr/>
                </a:tc>
              </a:tr>
              <a:tr h="628395">
                <a:tc>
                  <a:txBody>
                    <a:bodyPr/>
                    <a:lstStyle/>
                    <a:p>
                      <a:pPr algn="ctr"/>
                      <a:r>
                        <a:rPr lang="en-US" sz="1800" dirty="0" smtClean="0">
                          <a:latin typeface="Times New Roman" pitchFamily="18" charset="0"/>
                          <a:cs typeface="Times New Roman" pitchFamily="18" charset="0"/>
                        </a:rPr>
                        <a:t>5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FOR  EACH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20%</a:t>
                      </a:r>
                      <a:endParaRPr lang="en-US" sz="1800" dirty="0">
                        <a:latin typeface="Times New Roman" pitchFamily="18" charset="0"/>
                        <a:cs typeface="Times New Roman" pitchFamily="18" charset="0"/>
                      </a:endParaRPr>
                    </a:p>
                  </a:txBody>
                  <a:tcPr/>
                </a:tc>
              </a:tr>
              <a:tr h="628395">
                <a:tc>
                  <a:txBody>
                    <a:bodyPr/>
                    <a:lstStyle/>
                    <a:p>
                      <a:pPr algn="ctr"/>
                      <a:r>
                        <a:rPr lang="en-US" sz="1800" dirty="0" smtClean="0">
                          <a:latin typeface="Times New Roman" pitchFamily="18" charset="0"/>
                          <a:cs typeface="Times New Roman" pitchFamily="18" charset="0"/>
                        </a:rPr>
                        <a:t>10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FOR  EACH CROP</a:t>
                      </a:r>
                      <a:endParaRPr lang="en-US" sz="1800" dirty="0">
                        <a:latin typeface="Times New Roman" pitchFamily="18" charset="0"/>
                        <a:cs typeface="Times New Roman" pitchFamily="18" charset="0"/>
                      </a:endParaRPr>
                    </a:p>
                  </a:txBody>
                  <a:tcPr/>
                </a:tc>
                <a:tc>
                  <a:txBody>
                    <a:bodyPr/>
                    <a:lstStyle/>
                    <a:p>
                      <a:pPr algn="ctr"/>
                      <a:r>
                        <a:rPr lang="en-US" sz="1800" dirty="0" smtClean="0">
                          <a:latin typeface="Times New Roman" pitchFamily="18" charset="0"/>
                          <a:cs typeface="Times New Roman" pitchFamily="18" charset="0"/>
                        </a:rPr>
                        <a:t>10%</a:t>
                      </a:r>
                      <a:endParaRPr lang="en-US" sz="18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197114"/>
            <a:ext cx="8534400" cy="707886"/>
          </a:xfrm>
          <a:prstGeom prst="rect">
            <a:avLst/>
          </a:prstGeom>
          <a:noFill/>
        </p:spPr>
        <p:txBody>
          <a:bodyPr wrap="square" rtlCol="0">
            <a:spAutoFit/>
          </a:bodyPr>
          <a:lstStyle/>
          <a:p>
            <a:r>
              <a:rPr lang="en-US" sz="2000" dirty="0" smtClean="0">
                <a:solidFill>
                  <a:srgbClr val="7030A0"/>
                </a:solidFill>
                <a:latin typeface="Times New Roman" pitchFamily="18" charset="0"/>
                <a:cs typeface="Times New Roman" pitchFamily="18" charset="0"/>
              </a:rPr>
              <a:t>	For the determination of the minimum deviation the standard deviation method was used:</a:t>
            </a:r>
          </a:p>
        </p:txBody>
      </p:sp>
      <p:sp>
        <p:nvSpPr>
          <p:cNvPr id="5" name="TextBox 4"/>
          <p:cNvSpPr txBox="1"/>
          <p:nvPr/>
        </p:nvSpPr>
        <p:spPr>
          <a:xfrm>
            <a:off x="1981200" y="2895600"/>
            <a:ext cx="1676400" cy="584775"/>
          </a:xfrm>
          <a:prstGeom prst="rect">
            <a:avLst/>
          </a:prstGeom>
          <a:noFill/>
        </p:spPr>
        <p:txBody>
          <a:bodyPr wrap="square" rtlCol="0">
            <a:spAutoFit/>
          </a:bodyPr>
          <a:lstStyle/>
          <a:p>
            <a:r>
              <a:rPr lang="en-US" sz="3200" b="1" dirty="0" smtClean="0"/>
              <a:t>S.D.    = </a:t>
            </a:r>
            <a:endParaRPr lang="en-US" sz="3200" b="1" dirty="0"/>
          </a:p>
        </p:txBody>
      </p:sp>
      <p:sp>
        <p:nvSpPr>
          <p:cNvPr id="6" name="TextBox 5"/>
          <p:cNvSpPr txBox="1"/>
          <p:nvPr/>
        </p:nvSpPr>
        <p:spPr>
          <a:xfrm>
            <a:off x="4495800" y="2430959"/>
            <a:ext cx="1066800" cy="769441"/>
          </a:xfrm>
          <a:prstGeom prst="rect">
            <a:avLst/>
          </a:prstGeom>
          <a:noFill/>
        </p:spPr>
        <p:txBody>
          <a:bodyPr wrap="square" rtlCol="0">
            <a:spAutoFit/>
          </a:bodyPr>
          <a:lstStyle/>
          <a:p>
            <a:r>
              <a:rPr lang="en-US" sz="3600" b="1" dirty="0" smtClean="0">
                <a:sym typeface="Symbol"/>
              </a:rPr>
              <a:t></a:t>
            </a:r>
            <a:r>
              <a:rPr lang="en-US" sz="4400" b="1" dirty="0" smtClean="0"/>
              <a:t>d</a:t>
            </a:r>
            <a:r>
              <a:rPr lang="en-US" sz="4400" b="1" baseline="30000" dirty="0" smtClean="0"/>
              <a:t>2</a:t>
            </a:r>
            <a:endParaRPr lang="en-US" b="1" baseline="30000" dirty="0"/>
          </a:p>
        </p:txBody>
      </p:sp>
      <p:sp>
        <p:nvSpPr>
          <p:cNvPr id="8" name="TextBox 7"/>
          <p:cNvSpPr txBox="1"/>
          <p:nvPr/>
        </p:nvSpPr>
        <p:spPr>
          <a:xfrm>
            <a:off x="4800600" y="3269159"/>
            <a:ext cx="1066800" cy="769441"/>
          </a:xfrm>
          <a:prstGeom prst="rect">
            <a:avLst/>
          </a:prstGeom>
          <a:noFill/>
        </p:spPr>
        <p:txBody>
          <a:bodyPr wrap="square" rtlCol="0">
            <a:spAutoFit/>
          </a:bodyPr>
          <a:lstStyle/>
          <a:p>
            <a:r>
              <a:rPr lang="en-US" sz="6600" b="1" baseline="30000" dirty="0" smtClean="0"/>
              <a:t>n</a:t>
            </a:r>
            <a:endParaRPr lang="en-US" b="1" baseline="30000" dirty="0"/>
          </a:p>
        </p:txBody>
      </p:sp>
      <p:cxnSp>
        <p:nvCxnSpPr>
          <p:cNvPr id="10" name="Straight Connector 9"/>
          <p:cNvCxnSpPr/>
          <p:nvPr/>
        </p:nvCxnSpPr>
        <p:spPr>
          <a:xfrm>
            <a:off x="4572000" y="3198812"/>
            <a:ext cx="914400" cy="1588"/>
          </a:xfrm>
          <a:prstGeom prst="line">
            <a:avLst/>
          </a:prstGeom>
          <a:ln w="28575"/>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228600" y="4419600"/>
            <a:ext cx="8610600" cy="1015663"/>
          </a:xfrm>
          <a:prstGeom prst="rect">
            <a:avLst/>
          </a:prstGeom>
          <a:noFill/>
        </p:spPr>
        <p:txBody>
          <a:bodyPr wrap="square" rtlCol="0">
            <a:spAutoFit/>
          </a:bodyPr>
          <a:lstStyle/>
          <a:p>
            <a:pPr algn="just"/>
            <a:r>
              <a:rPr lang="en-US" sz="2000" dirty="0" smtClean="0">
                <a:solidFill>
                  <a:srgbClr val="7030A0"/>
                </a:solidFill>
                <a:latin typeface="Times New Roman" pitchFamily="18" charset="0"/>
                <a:cs typeface="Times New Roman" pitchFamily="18" charset="0"/>
              </a:rPr>
              <a:t>	As weaver pointed out, the relative, not absolute value being significant, square root were not exact so the actual formula used was as follows –</a:t>
            </a:r>
          </a:p>
          <a:p>
            <a:pPr algn="just"/>
            <a:endParaRPr lang="en-US" sz="2000" dirty="0">
              <a:solidFill>
                <a:srgbClr val="7030A0"/>
              </a:solidFill>
              <a:latin typeface="Times New Roman" pitchFamily="18" charset="0"/>
              <a:cs typeface="Times New Roman" pitchFamily="18" charset="0"/>
            </a:endParaRPr>
          </a:p>
        </p:txBody>
      </p:sp>
      <p:sp>
        <p:nvSpPr>
          <p:cNvPr id="9" name="TextBox 8"/>
          <p:cNvSpPr txBox="1"/>
          <p:nvPr/>
        </p:nvSpPr>
        <p:spPr>
          <a:xfrm>
            <a:off x="3581400" y="2438400"/>
            <a:ext cx="914400" cy="1446550"/>
          </a:xfrm>
          <a:prstGeom prst="rect">
            <a:avLst/>
          </a:prstGeom>
          <a:noFill/>
        </p:spPr>
        <p:txBody>
          <a:bodyPr wrap="square" rtlCol="0">
            <a:spAutoFit/>
          </a:bodyPr>
          <a:lstStyle/>
          <a:p>
            <a:r>
              <a:rPr lang="en-US" sz="8800" b="1" dirty="0" smtClean="0">
                <a:latin typeface="Arial Black" pitchFamily="34" charset="0"/>
              </a:rPr>
              <a:t>√</a:t>
            </a:r>
            <a:endParaRPr lang="en-US" b="1" dirty="0">
              <a:latin typeface="Arial Black" pitchFamily="34" charset="0"/>
            </a:endParaRPr>
          </a:p>
        </p:txBody>
      </p:sp>
      <p:cxnSp>
        <p:nvCxnSpPr>
          <p:cNvPr id="12" name="Straight Connector 11"/>
          <p:cNvCxnSpPr/>
          <p:nvPr/>
        </p:nvCxnSpPr>
        <p:spPr>
          <a:xfrm>
            <a:off x="4267200" y="2514600"/>
            <a:ext cx="1371600" cy="1588"/>
          </a:xfrm>
          <a:prstGeom prst="line">
            <a:avLst/>
          </a:prstGeom>
        </p:spPr>
        <p:style>
          <a:lnRef idx="1">
            <a:schemeClr val="dk1"/>
          </a:lnRef>
          <a:fillRef idx="0">
            <a:schemeClr val="dk1"/>
          </a:fillRef>
          <a:effectRef idx="0">
            <a:schemeClr val="dk1"/>
          </a:effectRef>
          <a:fontRef idx="minor">
            <a:schemeClr val="tx1"/>
          </a:fontRef>
        </p:style>
      </p:cxnSp>
      <p:sp>
        <p:nvSpPr>
          <p:cNvPr id="11" name="Rectangle 10"/>
          <p:cNvSpPr/>
          <p:nvPr/>
        </p:nvSpPr>
        <p:spPr>
          <a:xfrm>
            <a:off x="3810000" y="228600"/>
            <a:ext cx="1774846"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FORMULA</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19400" y="1600200"/>
            <a:ext cx="1219200" cy="769441"/>
          </a:xfrm>
          <a:prstGeom prst="rect">
            <a:avLst/>
          </a:prstGeom>
          <a:noFill/>
        </p:spPr>
        <p:txBody>
          <a:bodyPr wrap="square" rtlCol="0">
            <a:spAutoFit/>
          </a:bodyPr>
          <a:lstStyle/>
          <a:p>
            <a:r>
              <a:rPr lang="en-US" sz="4400" b="1" dirty="0" smtClean="0"/>
              <a:t>d =</a:t>
            </a:r>
            <a:r>
              <a:rPr lang="en-US" sz="3200" b="1" dirty="0" smtClean="0"/>
              <a:t> </a:t>
            </a:r>
            <a:endParaRPr lang="en-US" sz="3200" b="1" dirty="0"/>
          </a:p>
        </p:txBody>
      </p:sp>
      <p:sp>
        <p:nvSpPr>
          <p:cNvPr id="5" name="TextBox 4"/>
          <p:cNvSpPr txBox="1"/>
          <p:nvPr/>
        </p:nvSpPr>
        <p:spPr>
          <a:xfrm>
            <a:off x="3810000" y="1295400"/>
            <a:ext cx="1066800" cy="769441"/>
          </a:xfrm>
          <a:prstGeom prst="rect">
            <a:avLst/>
          </a:prstGeom>
          <a:noFill/>
        </p:spPr>
        <p:txBody>
          <a:bodyPr wrap="square" rtlCol="0">
            <a:spAutoFit/>
          </a:bodyPr>
          <a:lstStyle/>
          <a:p>
            <a:r>
              <a:rPr lang="en-US" sz="3600" b="1" dirty="0" smtClean="0">
                <a:sym typeface="Symbol"/>
              </a:rPr>
              <a:t></a:t>
            </a:r>
            <a:r>
              <a:rPr lang="en-US" sz="4400" b="1" dirty="0" smtClean="0"/>
              <a:t>d</a:t>
            </a:r>
            <a:r>
              <a:rPr lang="en-US" sz="4400" b="1" baseline="30000" dirty="0" smtClean="0"/>
              <a:t>2</a:t>
            </a:r>
            <a:endParaRPr lang="en-US" b="1" baseline="30000" dirty="0"/>
          </a:p>
        </p:txBody>
      </p:sp>
      <p:sp>
        <p:nvSpPr>
          <p:cNvPr id="6" name="TextBox 5"/>
          <p:cNvSpPr txBox="1"/>
          <p:nvPr/>
        </p:nvSpPr>
        <p:spPr>
          <a:xfrm>
            <a:off x="4038600" y="2202359"/>
            <a:ext cx="1066800" cy="769441"/>
          </a:xfrm>
          <a:prstGeom prst="rect">
            <a:avLst/>
          </a:prstGeom>
          <a:noFill/>
        </p:spPr>
        <p:txBody>
          <a:bodyPr wrap="square" rtlCol="0">
            <a:spAutoFit/>
          </a:bodyPr>
          <a:lstStyle/>
          <a:p>
            <a:r>
              <a:rPr lang="en-US" sz="6600" b="1" baseline="30000" dirty="0" smtClean="0"/>
              <a:t>n</a:t>
            </a:r>
            <a:endParaRPr lang="en-US" b="1" baseline="30000" dirty="0"/>
          </a:p>
        </p:txBody>
      </p:sp>
      <p:cxnSp>
        <p:nvCxnSpPr>
          <p:cNvPr id="7" name="Straight Connector 6"/>
          <p:cNvCxnSpPr/>
          <p:nvPr/>
        </p:nvCxnSpPr>
        <p:spPr>
          <a:xfrm>
            <a:off x="3886200" y="2057400"/>
            <a:ext cx="914400" cy="1588"/>
          </a:xfrm>
          <a:prstGeom prst="line">
            <a:avLst/>
          </a:prstGeom>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990600" y="3124200"/>
            <a:ext cx="7010400" cy="2246769"/>
          </a:xfrm>
          <a:prstGeom prst="rect">
            <a:avLst/>
          </a:prstGeom>
          <a:noFill/>
        </p:spPr>
        <p:txBody>
          <a:bodyPr wrap="square" rtlCol="0">
            <a:spAutoFit/>
          </a:bodyPr>
          <a:lstStyle/>
          <a:p>
            <a:pPr algn="just"/>
            <a:r>
              <a:rPr lang="en-US" sz="2000" b="1" dirty="0" smtClean="0">
                <a:solidFill>
                  <a:srgbClr val="7030A0"/>
                </a:solidFill>
                <a:latin typeface="Times New Roman" pitchFamily="18" charset="0"/>
                <a:cs typeface="Times New Roman" pitchFamily="18" charset="0"/>
              </a:rPr>
              <a:t>WHERE-</a:t>
            </a:r>
          </a:p>
          <a:p>
            <a:pPr algn="just"/>
            <a:endParaRPr lang="en-US" sz="2000" b="1" dirty="0" smtClean="0">
              <a:solidFill>
                <a:srgbClr val="7030A0"/>
              </a:solidFill>
              <a:latin typeface="Times New Roman" pitchFamily="18" charset="0"/>
              <a:cs typeface="Times New Roman" pitchFamily="18" charset="0"/>
            </a:endParaRPr>
          </a:p>
          <a:p>
            <a:pPr algn="just"/>
            <a:r>
              <a:rPr lang="en-US" sz="2000" b="1" dirty="0" smtClean="0">
                <a:solidFill>
                  <a:srgbClr val="7030A0"/>
                </a:solidFill>
                <a:latin typeface="Times New Roman" pitchFamily="18" charset="0"/>
                <a:cs typeface="Times New Roman" pitchFamily="18" charset="0"/>
              </a:rPr>
              <a:t>d = Difference between the actual crop percentage in a given unit and the percentage of the theoretical distribution.</a:t>
            </a:r>
          </a:p>
          <a:p>
            <a:pPr algn="just"/>
            <a:endParaRPr lang="en-US" sz="2000" b="1" dirty="0" smtClean="0">
              <a:solidFill>
                <a:srgbClr val="7030A0"/>
              </a:solidFill>
              <a:latin typeface="Times New Roman" pitchFamily="18" charset="0"/>
              <a:cs typeface="Times New Roman" pitchFamily="18" charset="0"/>
            </a:endParaRPr>
          </a:p>
          <a:p>
            <a:pPr algn="just"/>
            <a:r>
              <a:rPr lang="en-US" sz="2000" b="1" dirty="0" smtClean="0">
                <a:solidFill>
                  <a:srgbClr val="7030A0"/>
                </a:solidFill>
                <a:latin typeface="Times New Roman" pitchFamily="18" charset="0"/>
                <a:cs typeface="Times New Roman" pitchFamily="18" charset="0"/>
              </a:rPr>
              <a:t>n  =  No. of crop in a given combination.   </a:t>
            </a:r>
          </a:p>
          <a:p>
            <a:pPr algn="just"/>
            <a:endParaRPr lang="en-US" sz="2000" b="1" dirty="0">
              <a:solidFill>
                <a:srgbClr val="7030A0"/>
              </a:solidFill>
              <a:latin typeface="Times New Roman" pitchFamily="18" charset="0"/>
              <a:cs typeface="Times New Roman" pitchFamily="18" charset="0"/>
            </a:endParaRPr>
          </a:p>
        </p:txBody>
      </p:sp>
      <p:sp>
        <p:nvSpPr>
          <p:cNvPr id="9" name="Rectangle 8"/>
          <p:cNvSpPr/>
          <p:nvPr/>
        </p:nvSpPr>
        <p:spPr>
          <a:xfrm>
            <a:off x="3505200" y="304800"/>
            <a:ext cx="1774845" cy="461665"/>
          </a:xfrm>
          <a:prstGeom prst="rect">
            <a:avLst/>
          </a:prstGeom>
          <a:noFill/>
        </p:spPr>
        <p:txBody>
          <a:bodyPr wrap="non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FORMULA</a:t>
            </a:r>
            <a:endParaRPr lang="en-U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11" name="Rectangle 10"/>
          <p:cNvSpPr/>
          <p:nvPr/>
        </p:nvSpPr>
        <p:spPr>
          <a:xfrm>
            <a:off x="685800" y="3048000"/>
            <a:ext cx="7696200"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890</TotalTime>
  <Words>2041</Words>
  <Application>Microsoft Office PowerPoint</Application>
  <PresentationFormat>On-screen Show (4:3)</PresentationFormat>
  <Paragraphs>814</Paragraphs>
  <Slides>36</Slides>
  <Notes>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Geo</cp:lastModifiedBy>
  <cp:revision>284</cp:revision>
  <dcterms:created xsi:type="dcterms:W3CDTF">2013-11-27T14:07:09Z</dcterms:created>
  <dcterms:modified xsi:type="dcterms:W3CDTF">2024-02-27T06:33:06Z</dcterms:modified>
</cp:coreProperties>
</file>